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12" r:id="rId3"/>
    <p:sldId id="261" r:id="rId4"/>
    <p:sldId id="274" r:id="rId5"/>
    <p:sldId id="320" r:id="rId6"/>
    <p:sldId id="276" r:id="rId7"/>
    <p:sldId id="321" r:id="rId8"/>
    <p:sldId id="322" r:id="rId9"/>
    <p:sldId id="265" r:id="rId10"/>
  </p:sldIdLst>
  <p:sldSz cx="9144000" cy="6858000" type="screen4x3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758" autoAdjust="0"/>
  </p:normalViewPr>
  <p:slideViewPr>
    <p:cSldViewPr>
      <p:cViewPr varScale="1">
        <p:scale>
          <a:sx n="46" d="100"/>
          <a:sy n="46" d="100"/>
        </p:scale>
        <p:origin x="186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558" cy="50283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8" y="0"/>
            <a:ext cx="2985558" cy="50283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D68CC77C-6B31-4C11-AFAD-4BA9386D88A4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4125"/>
            <a:ext cx="4508500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6" y="4823033"/>
            <a:ext cx="5511800" cy="3946119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9055"/>
            <a:ext cx="2985558" cy="50283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8" y="9519055"/>
            <a:ext cx="2985558" cy="50283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D355D472-D162-4607-A2C5-A9634D439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017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5D472-D162-4607-A2C5-A9634D439AD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748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5D472-D162-4607-A2C5-A9634D439AD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106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5D472-D162-4607-A2C5-A9634D439AD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3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51520" y="1772816"/>
            <a:ext cx="7520880" cy="3865984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79712" y="53752"/>
            <a:ext cx="7056784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1691787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94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2996952"/>
            <a:ext cx="8229600" cy="2088232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r>
              <a:rPr lang="en-US" sz="3600" dirty="0"/>
              <a:t>Event / Date</a:t>
            </a:r>
            <a:br>
              <a:rPr lang="en-US" sz="3600" dirty="0"/>
            </a:br>
            <a:r>
              <a:rPr lang="en-US" sz="3600" dirty="0"/>
              <a:t>Speaker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687725"/>
            <a:ext cx="4003152" cy="1874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17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38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tfc@landcommission.gov.scot" TargetMode="External"/><Relationship Id="rId2" Type="http://schemas.openxmlformats.org/officeDocument/2006/relationships/hyperlink" Target="mailto:Sarah.allen@landcommission.gov.scot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hyperlink" Target="http://www.landcommission.gov.sco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229600" cy="2952328"/>
          </a:xfrm>
        </p:spPr>
        <p:txBody>
          <a:bodyPr/>
          <a:lstStyle/>
          <a:p>
            <a:r>
              <a:rPr lang="en-GB" dirty="0"/>
              <a:t>Mediation in the Tenant farming Sector</a:t>
            </a:r>
            <a:br>
              <a:rPr lang="en-GB" sz="4000" dirty="0"/>
            </a:br>
            <a:br>
              <a:rPr lang="en-GB" sz="4000" dirty="0"/>
            </a:br>
            <a:r>
              <a:rPr lang="en-GB" sz="3200" dirty="0"/>
              <a:t>Sarah Allen</a:t>
            </a:r>
            <a:br>
              <a:rPr lang="en-GB" sz="3200" dirty="0"/>
            </a:br>
            <a:r>
              <a:rPr lang="en-GB" sz="3200" dirty="0"/>
              <a:t>Head of Tenant Farming</a:t>
            </a:r>
            <a:br>
              <a:rPr lang="en-GB" sz="4000" dirty="0"/>
            </a:br>
            <a:br>
              <a:rPr lang="en-GB" sz="4000" dirty="0"/>
            </a:br>
            <a:br>
              <a:rPr lang="en-GB" sz="2400" dirty="0"/>
            </a:br>
            <a:br>
              <a:rPr lang="en-GB" sz="2400" dirty="0"/>
            </a:b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9150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Tenant Farming Commissioner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EA5CE1-C470-48E3-BC88-3A72B60DF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3073" y="1522690"/>
            <a:ext cx="3401863" cy="2030144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51520" y="1522690"/>
            <a:ext cx="8640960" cy="5281558"/>
          </a:xfrm>
        </p:spPr>
        <p:txBody>
          <a:bodyPr>
            <a:normAutofit/>
          </a:bodyPr>
          <a:lstStyle/>
          <a:p>
            <a:r>
              <a:rPr lang="en-GB" sz="3800" dirty="0">
                <a:solidFill>
                  <a:schemeClr val="tx1"/>
                </a:solidFill>
              </a:rPr>
              <a:t>Land Reform Act 2016</a:t>
            </a:r>
          </a:p>
          <a:p>
            <a:endParaRPr lang="en-GB" sz="3800" dirty="0">
              <a:solidFill>
                <a:schemeClr val="tx1"/>
              </a:solidFill>
            </a:endParaRPr>
          </a:p>
          <a:p>
            <a:r>
              <a:rPr lang="en-GB" sz="3800" dirty="0">
                <a:solidFill>
                  <a:schemeClr val="tx1"/>
                </a:solidFill>
              </a:rPr>
              <a:t>Encouraging good </a:t>
            </a:r>
          </a:p>
          <a:p>
            <a:pPr marL="0" indent="0">
              <a:buNone/>
            </a:pPr>
            <a:r>
              <a:rPr lang="en-GB" sz="3800" dirty="0">
                <a:solidFill>
                  <a:schemeClr val="tx1"/>
                </a:solidFill>
              </a:rPr>
              <a:t>relations between landlords and tenants</a:t>
            </a:r>
          </a:p>
          <a:p>
            <a:pPr marL="0" indent="0">
              <a:buNone/>
            </a:pPr>
            <a:endParaRPr lang="en-GB" sz="3800" dirty="0">
              <a:solidFill>
                <a:schemeClr val="tx1"/>
              </a:solidFill>
            </a:endParaRPr>
          </a:p>
          <a:p>
            <a:r>
              <a:rPr lang="en-GB" sz="3800" dirty="0">
                <a:solidFill>
                  <a:schemeClr val="tx1"/>
                </a:solidFill>
              </a:rPr>
              <a:t>Complex existing legislation and enactment of new legislation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147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7520880" cy="4896544"/>
          </a:xfrm>
        </p:spPr>
        <p:txBody>
          <a:bodyPr>
            <a:noAutofit/>
          </a:bodyPr>
          <a:lstStyle/>
          <a:p>
            <a:r>
              <a:rPr lang="en-GB" sz="3600" dirty="0">
                <a:solidFill>
                  <a:schemeClr val="tx1"/>
                </a:solidFill>
              </a:rPr>
              <a:t>Multiple issues, long standing</a:t>
            </a:r>
          </a:p>
          <a:p>
            <a:r>
              <a:rPr lang="en-GB" sz="3600" dirty="0">
                <a:solidFill>
                  <a:schemeClr val="tx1"/>
                </a:solidFill>
              </a:rPr>
              <a:t>Seemingly irreconcilable</a:t>
            </a:r>
          </a:p>
          <a:p>
            <a:r>
              <a:rPr lang="en-GB" sz="3600" dirty="0">
                <a:solidFill>
                  <a:schemeClr val="tx1"/>
                </a:solidFill>
              </a:rPr>
              <a:t>Negative impact on business</a:t>
            </a:r>
          </a:p>
          <a:p>
            <a:r>
              <a:rPr lang="en-GB" sz="3600" dirty="0">
                <a:solidFill>
                  <a:schemeClr val="tx1"/>
                </a:solidFill>
              </a:rPr>
              <a:t>Poor relationships</a:t>
            </a:r>
          </a:p>
          <a:p>
            <a:r>
              <a:rPr lang="en-GB" sz="3600" dirty="0">
                <a:solidFill>
                  <a:schemeClr val="tx1"/>
                </a:solidFill>
              </a:rPr>
              <a:t>Communications broken down</a:t>
            </a:r>
          </a:p>
          <a:p>
            <a:r>
              <a:rPr lang="en-GB" sz="3600" dirty="0">
                <a:solidFill>
                  <a:schemeClr val="tx1"/>
                </a:solidFill>
              </a:rPr>
              <a:t>Reluctant to go to court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79712" y="260648"/>
            <a:ext cx="7056784" cy="936104"/>
          </a:xfrm>
        </p:spPr>
        <p:txBody>
          <a:bodyPr/>
          <a:lstStyle/>
          <a:p>
            <a:r>
              <a:rPr lang="en-GB" u="sng" dirty="0"/>
              <a:t>Difficult Cases</a:t>
            </a:r>
          </a:p>
        </p:txBody>
      </p:sp>
    </p:spTree>
    <p:extLst>
      <p:ext uri="{BB962C8B-B14F-4D97-AF65-F5344CB8AC3E}">
        <p14:creationId xmlns:p14="http://schemas.microsoft.com/office/powerpoint/2010/main" val="386144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28AC006D-9BD9-4B8D-BEB2-D531D5C33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71296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>
                <a:solidFill>
                  <a:schemeClr val="tx1"/>
                </a:solidFill>
              </a:rPr>
              <a:t>TFC Guide on ADR</a:t>
            </a:r>
          </a:p>
          <a:p>
            <a:pPr marL="0" indent="0">
              <a:buNone/>
            </a:pPr>
            <a:r>
              <a:rPr lang="en-GB" sz="4400" dirty="0">
                <a:solidFill>
                  <a:schemeClr val="tx1"/>
                </a:solidFill>
              </a:rPr>
              <a:t>Try mediation</a:t>
            </a:r>
          </a:p>
          <a:p>
            <a:pPr marL="1257300" lvl="2" indent="-457200"/>
            <a:r>
              <a:rPr lang="en-GB" sz="3600" dirty="0">
                <a:solidFill>
                  <a:schemeClr val="tx1"/>
                </a:solidFill>
              </a:rPr>
              <a:t>Appointed experienced mediators</a:t>
            </a:r>
          </a:p>
          <a:p>
            <a:pPr marL="1257300" lvl="2" indent="-457200"/>
            <a:r>
              <a:rPr lang="en-GB" sz="3600" dirty="0">
                <a:solidFill>
                  <a:schemeClr val="tx1"/>
                </a:solidFill>
              </a:rPr>
              <a:t>TFC referred cases</a:t>
            </a:r>
          </a:p>
          <a:p>
            <a:pPr marL="1257300" lvl="2" indent="-457200"/>
            <a:r>
              <a:rPr lang="en-GB" sz="3600" dirty="0">
                <a:solidFill>
                  <a:schemeClr val="tx1"/>
                </a:solidFill>
              </a:rPr>
              <a:t>Funded mediation &amp; venue - but not professional advice</a:t>
            </a:r>
          </a:p>
          <a:p>
            <a:pPr lvl="1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FBB0F38-7541-4267-88B4-44D76713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How could we help?</a:t>
            </a:r>
          </a:p>
        </p:txBody>
      </p:sp>
    </p:spTree>
    <p:extLst>
      <p:ext uri="{BB962C8B-B14F-4D97-AF65-F5344CB8AC3E}">
        <p14:creationId xmlns:p14="http://schemas.microsoft.com/office/powerpoint/2010/main" val="2039832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2B1138-3053-4FA5-A48C-044CD5A58A53}"/>
              </a:ext>
            </a:extLst>
          </p:cNvPr>
          <p:cNvSpPr txBox="1"/>
          <p:nvPr/>
        </p:nvSpPr>
        <p:spPr>
          <a:xfrm>
            <a:off x="2195736" y="332656"/>
            <a:ext cx="6192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/>
              <a:t>Pilot Mediation Service 2018-2020</a:t>
            </a:r>
          </a:p>
          <a:p>
            <a:pPr algn="ctr"/>
            <a:r>
              <a:rPr lang="en-GB" sz="3200" u="sng" dirty="0"/>
              <a:t>Participants feedback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CDA1A8-CE46-4EC1-A4CD-D424049A7788}"/>
              </a:ext>
            </a:extLst>
          </p:cNvPr>
          <p:cNvSpPr txBox="1"/>
          <p:nvPr/>
        </p:nvSpPr>
        <p:spPr>
          <a:xfrm>
            <a:off x="179512" y="1484784"/>
            <a:ext cx="87129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Nervous/anxious about taking part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TFC oversight created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3200" dirty="0"/>
              <a:t>Confidence in the process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3200" dirty="0"/>
              <a:t>Expectation of constructive engagement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Time &amp; Cost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Access to experienced mediators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Valued confidentiality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Outcomes exceeded expectations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62572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0620866D-2191-4810-AC41-9FFBEE5C3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520" y="1196752"/>
            <a:ext cx="8712968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Having shown that it can be a valuable tool in dispute resolution, we aim to improve access to mediation for more landlords and tenants. 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Ultimate aim is to mainstream mediation in the tenant farming sector.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367A63-144C-461B-9AF4-396187FBC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What next?</a:t>
            </a:r>
          </a:p>
        </p:txBody>
      </p:sp>
    </p:spTree>
    <p:extLst>
      <p:ext uri="{BB962C8B-B14F-4D97-AF65-F5344CB8AC3E}">
        <p14:creationId xmlns:p14="http://schemas.microsoft.com/office/powerpoint/2010/main" val="2459514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28AC006D-9BD9-4B8D-BEB2-D531D5C33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712968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TFC oversight/gateway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Access to experienced mediators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Financial incentive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Panel of mediators – applications close 30 November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FBB0F38-7541-4267-88B4-44D76713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TFC Mediation Scheme </a:t>
            </a:r>
            <a:br>
              <a:rPr lang="en-GB" u="sng" dirty="0"/>
            </a:br>
            <a:r>
              <a:rPr lang="en-GB" u="sng" dirty="0"/>
              <a:t>2021-23</a:t>
            </a:r>
          </a:p>
        </p:txBody>
      </p:sp>
    </p:spTree>
    <p:extLst>
      <p:ext uri="{BB962C8B-B14F-4D97-AF65-F5344CB8AC3E}">
        <p14:creationId xmlns:p14="http://schemas.microsoft.com/office/powerpoint/2010/main" val="289464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49447CA-C62D-4118-B997-63F22A83E2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7520880" cy="4392488"/>
          </a:xfrm>
        </p:spPr>
        <p:txBody>
          <a:bodyPr>
            <a:noAutofit/>
          </a:bodyPr>
          <a:lstStyle/>
          <a:p>
            <a:r>
              <a:rPr lang="en-GB" sz="4000" dirty="0">
                <a:solidFill>
                  <a:schemeClr val="tx1"/>
                </a:solidFill>
              </a:rPr>
              <a:t>A trusted insider can facilitate access</a:t>
            </a:r>
          </a:p>
          <a:p>
            <a:r>
              <a:rPr lang="en-GB" sz="4000" dirty="0">
                <a:solidFill>
                  <a:schemeClr val="tx1"/>
                </a:solidFill>
              </a:rPr>
              <a:t>Try it!</a:t>
            </a:r>
          </a:p>
          <a:p>
            <a:r>
              <a:rPr lang="en-GB" sz="4000" dirty="0">
                <a:solidFill>
                  <a:schemeClr val="tx1"/>
                </a:solidFill>
              </a:rPr>
              <a:t>Word of mouth</a:t>
            </a:r>
          </a:p>
          <a:p>
            <a:r>
              <a:rPr lang="en-GB" sz="4000" dirty="0">
                <a:solidFill>
                  <a:schemeClr val="tx1"/>
                </a:solidFill>
              </a:rPr>
              <a:t>Engage professional advisers</a:t>
            </a:r>
          </a:p>
          <a:p>
            <a:pPr marL="0" indent="0">
              <a:buNone/>
            </a:pPr>
            <a:endParaRPr lang="en-GB" sz="4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4000" dirty="0">
                <a:solidFill>
                  <a:schemeClr val="tx1"/>
                </a:solidFill>
              </a:rPr>
              <a:t>Mediation filters to all stages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D418B9-941F-498E-A1C6-1B541F68E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116632"/>
            <a:ext cx="7056784" cy="1440160"/>
          </a:xfrm>
        </p:spPr>
        <p:txBody>
          <a:bodyPr/>
          <a:lstStyle/>
          <a:p>
            <a:r>
              <a:rPr lang="en-GB" u="sng" dirty="0"/>
              <a:t>Promoting Mediation in new or specific environments</a:t>
            </a:r>
          </a:p>
        </p:txBody>
      </p:sp>
    </p:spTree>
    <p:extLst>
      <p:ext uri="{BB962C8B-B14F-4D97-AF65-F5344CB8AC3E}">
        <p14:creationId xmlns:p14="http://schemas.microsoft.com/office/powerpoint/2010/main" val="999289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496944" cy="45365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5900" dirty="0" err="1">
                <a:solidFill>
                  <a:schemeClr val="tx1"/>
                </a:solidFill>
                <a:hlinkClick r:id="rId2"/>
              </a:rPr>
              <a:t>Sarah.allen@landcommission.gov.scot</a:t>
            </a:r>
            <a:endParaRPr lang="en-GB" sz="59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51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5900" dirty="0" err="1">
                <a:hlinkClick r:id="rId3"/>
              </a:rPr>
              <a:t>tfc@landcommission.gov.scot</a:t>
            </a:r>
            <a:endParaRPr lang="en-GB" sz="5900" dirty="0"/>
          </a:p>
          <a:p>
            <a:pPr marL="0" indent="0">
              <a:buNone/>
            </a:pPr>
            <a:r>
              <a:rPr lang="en-GB" sz="5100" dirty="0">
                <a:solidFill>
                  <a:schemeClr val="tx1"/>
                </a:solidFill>
              </a:rPr>
              <a:t>T: 01463 423300</a:t>
            </a:r>
          </a:p>
          <a:p>
            <a:pPr marL="0" indent="0">
              <a:buNone/>
            </a:pPr>
            <a:endParaRPr lang="en-GB" sz="5100" dirty="0"/>
          </a:p>
          <a:p>
            <a:pPr marL="0" indent="0">
              <a:buNone/>
            </a:pPr>
            <a:r>
              <a:rPr lang="en-GB" sz="5100" dirty="0"/>
              <a:t>Follow us:</a:t>
            </a:r>
            <a:endParaRPr lang="en-GB" sz="5100" dirty="0">
              <a:hlinkClick r:id="rId4"/>
            </a:endParaRPr>
          </a:p>
          <a:p>
            <a:pPr marL="0" indent="0">
              <a:buNone/>
            </a:pPr>
            <a:r>
              <a:rPr lang="en-GB" sz="5900" dirty="0">
                <a:hlinkClick r:id="rId4"/>
              </a:rPr>
              <a:t>www.landcommission.gov.scot</a:t>
            </a:r>
            <a:endParaRPr lang="en-GB" sz="5900" dirty="0"/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79712" y="332656"/>
            <a:ext cx="7056784" cy="864096"/>
          </a:xfrm>
        </p:spPr>
        <p:txBody>
          <a:bodyPr/>
          <a:lstStyle/>
          <a:p>
            <a:r>
              <a:rPr lang="en-GB" u="sng" dirty="0"/>
              <a:t>Contact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28" r="8144"/>
          <a:stretch/>
        </p:blipFill>
        <p:spPr bwMode="auto">
          <a:xfrm>
            <a:off x="2339752" y="4653136"/>
            <a:ext cx="1657884" cy="650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5519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972</TotalTime>
  <Words>251</Words>
  <Application>Microsoft Office PowerPoint</Application>
  <PresentationFormat>On-screen Show (4:3)</PresentationFormat>
  <Paragraphs>61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Mediation in the Tenant farming Sector  Sarah Allen Head of Tenant Farming     </vt:lpstr>
      <vt:lpstr>Tenant Farming Commissioner</vt:lpstr>
      <vt:lpstr>Difficult Cases</vt:lpstr>
      <vt:lpstr>How could we help?</vt:lpstr>
      <vt:lpstr>PowerPoint Presentation</vt:lpstr>
      <vt:lpstr>What next?</vt:lpstr>
      <vt:lpstr>TFC Mediation Scheme  2021-23</vt:lpstr>
      <vt:lpstr>Promoting Mediation in new or specific environments</vt:lpstr>
      <vt:lpstr>Contact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u441441</dc:creator>
  <cp:lastModifiedBy>Sarah Allen</cp:lastModifiedBy>
  <cp:revision>62</cp:revision>
  <cp:lastPrinted>2020-11-16T10:50:26Z</cp:lastPrinted>
  <dcterms:created xsi:type="dcterms:W3CDTF">2017-03-15T08:56:29Z</dcterms:created>
  <dcterms:modified xsi:type="dcterms:W3CDTF">2020-11-16T12:42:59Z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A17038147</vt:lpwstr>
  </property>
  <property fmtid="{D5CDD505-2E9C-101B-9397-08002B2CF9AE}" pid="4" name="Objective-Title">
    <vt:lpwstr>Scottish Land Commission Powerpoint Template 2017</vt:lpwstr>
  </property>
  <property fmtid="{D5CDD505-2E9C-101B-9397-08002B2CF9AE}" pid="5" name="Objective-Comment">
    <vt:lpwstr>
    </vt:lpwstr>
  </property>
  <property fmtid="{D5CDD505-2E9C-101B-9397-08002B2CF9AE}" pid="6" name="Objective-CreationStamp">
    <vt:filetime>2017-03-15T09:36:47Z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>
    </vt:lpwstr>
  </property>
  <property fmtid="{D5CDD505-2E9C-101B-9397-08002B2CF9AE}" pid="10" name="Objective-ModificationStamp">
    <vt:filetime>2017-03-15T09:46:05Z</vt:filetime>
  </property>
  <property fmtid="{D5CDD505-2E9C-101B-9397-08002B2CF9AE}" pid="11" name="Objective-Owner">
    <vt:lpwstr>MacRae, Posy P (U441441)</vt:lpwstr>
  </property>
  <property fmtid="{D5CDD505-2E9C-101B-9397-08002B2CF9AE}" pid="12" name="Objective-Path">
    <vt:lpwstr>Objective Global Folder:Scottish Land Commission File Plan:Administration:Administration of Scottish Land Commission:Administration of Scottish Land Commission:Scottish Land Commission: Administration: 2017:</vt:lpwstr>
  </property>
  <property fmtid="{D5CDD505-2E9C-101B-9397-08002B2CF9AE}" pid="13" name="Objective-Parent">
    <vt:lpwstr>Scottish Land Commission: Administration: 2017</vt:lpwstr>
  </property>
  <property fmtid="{D5CDD505-2E9C-101B-9397-08002B2CF9AE}" pid="14" name="Objective-State">
    <vt:lpwstr>Being Drafted</vt:lpwstr>
  </property>
  <property fmtid="{D5CDD505-2E9C-101B-9397-08002B2CF9AE}" pid="15" name="Objective-Version">
    <vt:lpwstr>0.3</vt:lpwstr>
  </property>
  <property fmtid="{D5CDD505-2E9C-101B-9397-08002B2CF9AE}" pid="16" name="Objective-VersionNumber">
    <vt:i4>3</vt:i4>
  </property>
  <property fmtid="{D5CDD505-2E9C-101B-9397-08002B2CF9AE}" pid="17" name="Objective-VersionComment">
    <vt:lpwstr>
    </vt:lpwstr>
  </property>
  <property fmtid="{D5CDD505-2E9C-101B-9397-08002B2CF9AE}" pid="18" name="Objective-FileNumber">
    <vt:lpwstr>
    </vt:lpwstr>
  </property>
  <property fmtid="{D5CDD505-2E9C-101B-9397-08002B2CF9AE}" pid="19" name="Objective-Classification">
    <vt:lpwstr>[Inherited - OFFICIAL]</vt:lpwstr>
  </property>
  <property fmtid="{D5CDD505-2E9C-101B-9397-08002B2CF9AE}" pid="20" name="Objective-Caveats">
    <vt:lpwstr>Special groups: Caveat for access to Scottish Land Commission; </vt:lpwstr>
  </property>
  <property fmtid="{D5CDD505-2E9C-101B-9397-08002B2CF9AE}" pid="21" name="Objective-Date of Original [system]">
    <vt:lpwstr>
    </vt:lpwstr>
  </property>
  <property fmtid="{D5CDD505-2E9C-101B-9397-08002B2CF9AE}" pid="22" name="Objective-Date Received [system]">
    <vt:lpwstr>
    </vt:lpwstr>
  </property>
  <property fmtid="{D5CDD505-2E9C-101B-9397-08002B2CF9AE}" pid="23" name="Objective-SG Web Publication - Category [system]">
    <vt:lpwstr>
    </vt:lpwstr>
  </property>
  <property fmtid="{D5CDD505-2E9C-101B-9397-08002B2CF9AE}" pid="24" name="Objective-SG Web Publication - Category 2 Classification [system]">
    <vt:lpwstr>
    </vt:lpwstr>
  </property>
</Properties>
</file>