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46"/>
  </p:notesMasterIdLst>
  <p:sldIdLst>
    <p:sldId id="256" r:id="rId2"/>
    <p:sldId id="594" r:id="rId3"/>
    <p:sldId id="620" r:id="rId4"/>
    <p:sldId id="621" r:id="rId5"/>
    <p:sldId id="330" r:id="rId6"/>
    <p:sldId id="277" r:id="rId7"/>
    <p:sldId id="623" r:id="rId8"/>
    <p:sldId id="631" r:id="rId9"/>
    <p:sldId id="269" r:id="rId10"/>
    <p:sldId id="291" r:id="rId11"/>
    <p:sldId id="292" r:id="rId12"/>
    <p:sldId id="315" r:id="rId13"/>
    <p:sldId id="317" r:id="rId14"/>
    <p:sldId id="346" r:id="rId15"/>
    <p:sldId id="347" r:id="rId16"/>
    <p:sldId id="345" r:id="rId17"/>
    <p:sldId id="339" r:id="rId18"/>
    <p:sldId id="340" r:id="rId19"/>
    <p:sldId id="342" r:id="rId20"/>
    <p:sldId id="343" r:id="rId21"/>
    <p:sldId id="344" r:id="rId22"/>
    <p:sldId id="324" r:id="rId23"/>
    <p:sldId id="325" r:id="rId24"/>
    <p:sldId id="326" r:id="rId25"/>
    <p:sldId id="622" r:id="rId26"/>
    <p:sldId id="304" r:id="rId27"/>
    <p:sldId id="306" r:id="rId28"/>
    <p:sldId id="302" r:id="rId29"/>
    <p:sldId id="303" r:id="rId30"/>
    <p:sldId id="309" r:id="rId31"/>
    <p:sldId id="308" r:id="rId32"/>
    <p:sldId id="312" r:id="rId33"/>
    <p:sldId id="310" r:id="rId34"/>
    <p:sldId id="301" r:id="rId35"/>
    <p:sldId id="305" r:id="rId36"/>
    <p:sldId id="624" r:id="rId37"/>
    <p:sldId id="633" r:id="rId38"/>
    <p:sldId id="632" r:id="rId39"/>
    <p:sldId id="625" r:id="rId40"/>
    <p:sldId id="626" r:id="rId41"/>
    <p:sldId id="627" r:id="rId42"/>
    <p:sldId id="628" r:id="rId43"/>
    <p:sldId id="629" r:id="rId44"/>
    <p:sldId id="35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5" autoAdjust="0"/>
    <p:restoredTop sz="90775" autoAdjust="0"/>
  </p:normalViewPr>
  <p:slideViewPr>
    <p:cSldViewPr>
      <p:cViewPr varScale="1">
        <p:scale>
          <a:sx n="111" d="100"/>
          <a:sy n="111" d="100"/>
        </p:scale>
        <p:origin x="1368" y="208"/>
      </p:cViewPr>
      <p:guideLst>
        <p:guide orient="horz" pos="2160"/>
        <p:guide pos="2880"/>
      </p:guideLst>
    </p:cSldViewPr>
  </p:slideViewPr>
  <p:outlineViewPr>
    <p:cViewPr>
      <p:scale>
        <a:sx n="33" d="100"/>
        <a:sy n="33" d="100"/>
      </p:scale>
      <p:origin x="0" y="26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44A7E-F6FC-4A6C-8380-AB735B244D4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05BA664-1BF0-4A21-BC3F-2D0555110678}">
      <dgm:prSet/>
      <dgm:spPr/>
      <dgm:t>
        <a:bodyPr/>
        <a:lstStyle/>
        <a:p>
          <a:r>
            <a:rPr lang="en-US" b="1" u="none" dirty="0"/>
            <a:t>Establish a small working group.</a:t>
          </a:r>
          <a:endParaRPr lang="en-US" u="none" dirty="0"/>
        </a:p>
      </dgm:t>
    </dgm:pt>
    <dgm:pt modelId="{E5E923CB-4B83-4E18-8223-2FED84291CC7}" type="parTrans" cxnId="{FB0264A3-AD7A-4E98-90F5-3CFF632B05F1}">
      <dgm:prSet/>
      <dgm:spPr/>
      <dgm:t>
        <a:bodyPr/>
        <a:lstStyle/>
        <a:p>
          <a:endParaRPr lang="en-US"/>
        </a:p>
      </dgm:t>
    </dgm:pt>
    <dgm:pt modelId="{44375372-D4C8-45FB-8790-39B147BCF249}" type="sibTrans" cxnId="{FB0264A3-AD7A-4E98-90F5-3CFF632B05F1}">
      <dgm:prSet/>
      <dgm:spPr/>
      <dgm:t>
        <a:bodyPr/>
        <a:lstStyle/>
        <a:p>
          <a:endParaRPr lang="en-US"/>
        </a:p>
      </dgm:t>
    </dgm:pt>
    <dgm:pt modelId="{42A3A78F-9514-4383-A030-198E493AF01E}">
      <dgm:prSet/>
      <dgm:spPr/>
      <dgm:t>
        <a:bodyPr/>
        <a:lstStyle/>
        <a:p>
          <a:r>
            <a:rPr lang="en-US" b="1" dirty="0"/>
            <a:t>Involve judges, IT folks, and court administrators.</a:t>
          </a:r>
          <a:endParaRPr lang="en-US" dirty="0"/>
        </a:p>
      </dgm:t>
    </dgm:pt>
    <dgm:pt modelId="{CA51003A-84CF-40C2-8F71-BB9EB7B7E192}" type="parTrans" cxnId="{EA400FFA-BB1D-427A-A24B-E62BEF4CD152}">
      <dgm:prSet/>
      <dgm:spPr/>
      <dgm:t>
        <a:bodyPr/>
        <a:lstStyle/>
        <a:p>
          <a:endParaRPr lang="en-US"/>
        </a:p>
      </dgm:t>
    </dgm:pt>
    <dgm:pt modelId="{130B4753-497D-4BD6-8D0F-7954C2A51087}" type="sibTrans" cxnId="{EA400FFA-BB1D-427A-A24B-E62BEF4CD152}">
      <dgm:prSet/>
      <dgm:spPr/>
      <dgm:t>
        <a:bodyPr/>
        <a:lstStyle/>
        <a:p>
          <a:endParaRPr lang="en-US"/>
        </a:p>
      </dgm:t>
    </dgm:pt>
    <dgm:pt modelId="{91C3F2A6-CA51-4FF5-99B2-B87BE6AEDE67}">
      <dgm:prSet/>
      <dgm:spPr/>
      <dgm:t>
        <a:bodyPr/>
        <a:lstStyle/>
        <a:p>
          <a:r>
            <a:rPr lang="en-US" b="1" dirty="0"/>
            <a:t>Identify the First Principle(s), case type, and platform architects.</a:t>
          </a:r>
          <a:endParaRPr lang="en-US" dirty="0"/>
        </a:p>
      </dgm:t>
    </dgm:pt>
    <dgm:pt modelId="{CFF26BB1-1076-443C-A4AA-1D38BC475E5E}" type="parTrans" cxnId="{4E0ED004-03AD-4803-A8DE-5C55A5CEAD4F}">
      <dgm:prSet/>
      <dgm:spPr/>
      <dgm:t>
        <a:bodyPr/>
        <a:lstStyle/>
        <a:p>
          <a:endParaRPr lang="en-US"/>
        </a:p>
      </dgm:t>
    </dgm:pt>
    <dgm:pt modelId="{60C72152-E542-454E-8E21-6D40ECCAC34C}" type="sibTrans" cxnId="{4E0ED004-03AD-4803-A8DE-5C55A5CEAD4F}">
      <dgm:prSet/>
      <dgm:spPr/>
      <dgm:t>
        <a:bodyPr/>
        <a:lstStyle/>
        <a:p>
          <a:endParaRPr lang="en-US"/>
        </a:p>
      </dgm:t>
    </dgm:pt>
    <dgm:pt modelId="{9CC19CD8-2D99-47A3-8615-70EFE3B820D9}">
      <dgm:prSet/>
      <dgm:spPr/>
      <dgm:t>
        <a:bodyPr/>
        <a:lstStyle/>
        <a:p>
          <a:r>
            <a:rPr lang="en-US" b="1" dirty="0"/>
            <a:t>Create an implementation task force, including a project champion.</a:t>
          </a:r>
          <a:endParaRPr lang="en-US" dirty="0"/>
        </a:p>
      </dgm:t>
    </dgm:pt>
    <dgm:pt modelId="{D82C293B-3F1C-421E-BA16-E69CD5BFCC56}" type="parTrans" cxnId="{05298F46-F1F0-4C40-8B78-2D4D50061CFC}">
      <dgm:prSet/>
      <dgm:spPr/>
      <dgm:t>
        <a:bodyPr/>
        <a:lstStyle/>
        <a:p>
          <a:endParaRPr lang="en-US"/>
        </a:p>
      </dgm:t>
    </dgm:pt>
    <dgm:pt modelId="{42656493-B4F6-4566-86C4-5B349C1C2209}" type="sibTrans" cxnId="{05298F46-F1F0-4C40-8B78-2D4D50061CFC}">
      <dgm:prSet/>
      <dgm:spPr/>
      <dgm:t>
        <a:bodyPr/>
        <a:lstStyle/>
        <a:p>
          <a:endParaRPr lang="en-US"/>
        </a:p>
      </dgm:t>
    </dgm:pt>
    <dgm:pt modelId="{F79FA90A-7A86-4E3F-A708-3897E0F91838}" type="pres">
      <dgm:prSet presAssocID="{B5F44A7E-F6FC-4A6C-8380-AB735B244D47}" presName="root" presStyleCnt="0">
        <dgm:presLayoutVars>
          <dgm:dir/>
          <dgm:resizeHandles val="exact"/>
        </dgm:presLayoutVars>
      </dgm:prSet>
      <dgm:spPr/>
    </dgm:pt>
    <dgm:pt modelId="{4722E652-03CE-4950-843B-C6C62E6B8389}" type="pres">
      <dgm:prSet presAssocID="{B5F44A7E-F6FC-4A6C-8380-AB735B244D47}" presName="container" presStyleCnt="0">
        <dgm:presLayoutVars>
          <dgm:dir/>
          <dgm:resizeHandles val="exact"/>
        </dgm:presLayoutVars>
      </dgm:prSet>
      <dgm:spPr/>
    </dgm:pt>
    <dgm:pt modelId="{51651ED1-CCB5-49A0-B98E-3263771D34A6}" type="pres">
      <dgm:prSet presAssocID="{805BA664-1BF0-4A21-BC3F-2D0555110678}" presName="compNode" presStyleCnt="0"/>
      <dgm:spPr/>
    </dgm:pt>
    <dgm:pt modelId="{F85F27CE-AF5E-4C48-B9A6-E6DB0B420BA9}" type="pres">
      <dgm:prSet presAssocID="{805BA664-1BF0-4A21-BC3F-2D0555110678}" presName="iconBgRect" presStyleLbl="bgShp" presStyleIdx="0" presStyleCnt="4"/>
      <dgm:spPr/>
    </dgm:pt>
    <dgm:pt modelId="{13125703-A6C5-4883-B595-ED27429063D5}" type="pres">
      <dgm:prSet presAssocID="{805BA664-1BF0-4A21-BC3F-2D055511067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2BB249D7-0EB6-431A-B632-A9751EC40FFA}" type="pres">
      <dgm:prSet presAssocID="{805BA664-1BF0-4A21-BC3F-2D0555110678}" presName="spaceRect" presStyleCnt="0"/>
      <dgm:spPr/>
    </dgm:pt>
    <dgm:pt modelId="{6AC7A530-BB16-4302-AF9E-CA0CB7B94A77}" type="pres">
      <dgm:prSet presAssocID="{805BA664-1BF0-4A21-BC3F-2D0555110678}" presName="textRect" presStyleLbl="revTx" presStyleIdx="0" presStyleCnt="4">
        <dgm:presLayoutVars>
          <dgm:chMax val="1"/>
          <dgm:chPref val="1"/>
        </dgm:presLayoutVars>
      </dgm:prSet>
      <dgm:spPr/>
    </dgm:pt>
    <dgm:pt modelId="{0C33F31C-38ED-4E6B-9652-6D3E6AB52FB1}" type="pres">
      <dgm:prSet presAssocID="{44375372-D4C8-45FB-8790-39B147BCF249}" presName="sibTrans" presStyleLbl="sibTrans2D1" presStyleIdx="0" presStyleCnt="0"/>
      <dgm:spPr/>
    </dgm:pt>
    <dgm:pt modelId="{CBFA387A-4827-46BB-9F55-EECCFE009731}" type="pres">
      <dgm:prSet presAssocID="{42A3A78F-9514-4383-A030-198E493AF01E}" presName="compNode" presStyleCnt="0"/>
      <dgm:spPr/>
    </dgm:pt>
    <dgm:pt modelId="{314954C1-6866-401E-86E5-89F1463C9A47}" type="pres">
      <dgm:prSet presAssocID="{42A3A78F-9514-4383-A030-198E493AF01E}" presName="iconBgRect" presStyleLbl="bgShp" presStyleIdx="1" presStyleCnt="4"/>
      <dgm:spPr/>
    </dgm:pt>
    <dgm:pt modelId="{1CB38CB2-7A7E-4B22-A210-38DCD5821320}" type="pres">
      <dgm:prSet presAssocID="{42A3A78F-9514-4383-A030-198E493AF01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B731A6A0-AFEE-473C-B696-4568B1216D15}" type="pres">
      <dgm:prSet presAssocID="{42A3A78F-9514-4383-A030-198E493AF01E}" presName="spaceRect" presStyleCnt="0"/>
      <dgm:spPr/>
    </dgm:pt>
    <dgm:pt modelId="{4D4BDD91-39DD-436C-8AE9-BAF550382C75}" type="pres">
      <dgm:prSet presAssocID="{42A3A78F-9514-4383-A030-198E493AF01E}" presName="textRect" presStyleLbl="revTx" presStyleIdx="1" presStyleCnt="4">
        <dgm:presLayoutVars>
          <dgm:chMax val="1"/>
          <dgm:chPref val="1"/>
        </dgm:presLayoutVars>
      </dgm:prSet>
      <dgm:spPr/>
    </dgm:pt>
    <dgm:pt modelId="{532BA2FC-D860-4579-8A95-AB22DF4DE636}" type="pres">
      <dgm:prSet presAssocID="{130B4753-497D-4BD6-8D0F-7954C2A51087}" presName="sibTrans" presStyleLbl="sibTrans2D1" presStyleIdx="0" presStyleCnt="0"/>
      <dgm:spPr/>
    </dgm:pt>
    <dgm:pt modelId="{3F83395E-64C1-405D-9636-5B2EFA048F7D}" type="pres">
      <dgm:prSet presAssocID="{91C3F2A6-CA51-4FF5-99B2-B87BE6AEDE67}" presName="compNode" presStyleCnt="0"/>
      <dgm:spPr/>
    </dgm:pt>
    <dgm:pt modelId="{B1BF72F5-0045-4CB2-AC15-66A974705423}" type="pres">
      <dgm:prSet presAssocID="{91C3F2A6-CA51-4FF5-99B2-B87BE6AEDE67}" presName="iconBgRect" presStyleLbl="bgShp" presStyleIdx="2" presStyleCnt="4"/>
      <dgm:spPr/>
    </dgm:pt>
    <dgm:pt modelId="{AA438082-0D07-418A-82B8-D24AC62EE6C1}" type="pres">
      <dgm:prSet presAssocID="{91C3F2A6-CA51-4FF5-99B2-B87BE6AEDE6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A2B4C3ED-5788-4358-A77D-1DBF1C500BC3}" type="pres">
      <dgm:prSet presAssocID="{91C3F2A6-CA51-4FF5-99B2-B87BE6AEDE67}" presName="spaceRect" presStyleCnt="0"/>
      <dgm:spPr/>
    </dgm:pt>
    <dgm:pt modelId="{DD9BAB55-5189-4DB4-AF8D-DE53292FA3EB}" type="pres">
      <dgm:prSet presAssocID="{91C3F2A6-CA51-4FF5-99B2-B87BE6AEDE67}" presName="textRect" presStyleLbl="revTx" presStyleIdx="2" presStyleCnt="4">
        <dgm:presLayoutVars>
          <dgm:chMax val="1"/>
          <dgm:chPref val="1"/>
        </dgm:presLayoutVars>
      </dgm:prSet>
      <dgm:spPr/>
    </dgm:pt>
    <dgm:pt modelId="{2052A75F-E453-4662-8BE5-FA89EC5B633A}" type="pres">
      <dgm:prSet presAssocID="{60C72152-E542-454E-8E21-6D40ECCAC34C}" presName="sibTrans" presStyleLbl="sibTrans2D1" presStyleIdx="0" presStyleCnt="0"/>
      <dgm:spPr/>
    </dgm:pt>
    <dgm:pt modelId="{58D75D01-7F9B-44D0-8F54-890E1E632039}" type="pres">
      <dgm:prSet presAssocID="{9CC19CD8-2D99-47A3-8615-70EFE3B820D9}" presName="compNode" presStyleCnt="0"/>
      <dgm:spPr/>
    </dgm:pt>
    <dgm:pt modelId="{49B5BD9A-24BC-4FDE-9152-F8DCBE358399}" type="pres">
      <dgm:prSet presAssocID="{9CC19CD8-2D99-47A3-8615-70EFE3B820D9}" presName="iconBgRect" presStyleLbl="bgShp" presStyleIdx="3" presStyleCnt="4"/>
      <dgm:spPr/>
    </dgm:pt>
    <dgm:pt modelId="{57E451B3-3209-4D8A-BFC3-E97F53FE0789}" type="pres">
      <dgm:prSet presAssocID="{9CC19CD8-2D99-47A3-8615-70EFE3B820D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CD5D95B6-84C6-4339-A578-3E0F4E004ECA}" type="pres">
      <dgm:prSet presAssocID="{9CC19CD8-2D99-47A3-8615-70EFE3B820D9}" presName="spaceRect" presStyleCnt="0"/>
      <dgm:spPr/>
    </dgm:pt>
    <dgm:pt modelId="{E78A7F12-1484-4804-A077-F09BBA2D1152}" type="pres">
      <dgm:prSet presAssocID="{9CC19CD8-2D99-47A3-8615-70EFE3B820D9}" presName="textRect" presStyleLbl="revTx" presStyleIdx="3" presStyleCnt="4">
        <dgm:presLayoutVars>
          <dgm:chMax val="1"/>
          <dgm:chPref val="1"/>
        </dgm:presLayoutVars>
      </dgm:prSet>
      <dgm:spPr/>
    </dgm:pt>
  </dgm:ptLst>
  <dgm:cxnLst>
    <dgm:cxn modelId="{4E0ED004-03AD-4803-A8DE-5C55A5CEAD4F}" srcId="{B5F44A7E-F6FC-4A6C-8380-AB735B244D47}" destId="{91C3F2A6-CA51-4FF5-99B2-B87BE6AEDE67}" srcOrd="2" destOrd="0" parTransId="{CFF26BB1-1076-443C-A4AA-1D38BC475E5E}" sibTransId="{60C72152-E542-454E-8E21-6D40ECCAC34C}"/>
    <dgm:cxn modelId="{BFDFF923-BF2E-4B3F-A5D9-5F9F1F381649}" type="presOf" srcId="{130B4753-497D-4BD6-8D0F-7954C2A51087}" destId="{532BA2FC-D860-4579-8A95-AB22DF4DE636}" srcOrd="0" destOrd="0" presId="urn:microsoft.com/office/officeart/2018/2/layout/IconCircleList"/>
    <dgm:cxn modelId="{F60C2835-9FF1-439D-B82F-9A92F8BA2C6A}" type="presOf" srcId="{44375372-D4C8-45FB-8790-39B147BCF249}" destId="{0C33F31C-38ED-4E6B-9652-6D3E6AB52FB1}" srcOrd="0" destOrd="0" presId="urn:microsoft.com/office/officeart/2018/2/layout/IconCircleList"/>
    <dgm:cxn modelId="{EA3C8442-59D0-43DB-93B2-DDA63256FDE5}" type="presOf" srcId="{91C3F2A6-CA51-4FF5-99B2-B87BE6AEDE67}" destId="{DD9BAB55-5189-4DB4-AF8D-DE53292FA3EB}" srcOrd="0" destOrd="0" presId="urn:microsoft.com/office/officeart/2018/2/layout/IconCircleList"/>
    <dgm:cxn modelId="{05298F46-F1F0-4C40-8B78-2D4D50061CFC}" srcId="{B5F44A7E-F6FC-4A6C-8380-AB735B244D47}" destId="{9CC19CD8-2D99-47A3-8615-70EFE3B820D9}" srcOrd="3" destOrd="0" parTransId="{D82C293B-3F1C-421E-BA16-E69CD5BFCC56}" sibTransId="{42656493-B4F6-4566-86C4-5B349C1C2209}"/>
    <dgm:cxn modelId="{C5AFEB61-42E3-4C6E-B65A-5581C36BA962}" type="presOf" srcId="{805BA664-1BF0-4A21-BC3F-2D0555110678}" destId="{6AC7A530-BB16-4302-AF9E-CA0CB7B94A77}" srcOrd="0" destOrd="0" presId="urn:microsoft.com/office/officeart/2018/2/layout/IconCircleList"/>
    <dgm:cxn modelId="{7CF80288-00D1-4C18-ABB7-50B4BD07FDF0}" type="presOf" srcId="{42A3A78F-9514-4383-A030-198E493AF01E}" destId="{4D4BDD91-39DD-436C-8AE9-BAF550382C75}" srcOrd="0" destOrd="0" presId="urn:microsoft.com/office/officeart/2018/2/layout/IconCircleList"/>
    <dgm:cxn modelId="{FB0264A3-AD7A-4E98-90F5-3CFF632B05F1}" srcId="{B5F44A7E-F6FC-4A6C-8380-AB735B244D47}" destId="{805BA664-1BF0-4A21-BC3F-2D0555110678}" srcOrd="0" destOrd="0" parTransId="{E5E923CB-4B83-4E18-8223-2FED84291CC7}" sibTransId="{44375372-D4C8-45FB-8790-39B147BCF249}"/>
    <dgm:cxn modelId="{09D348B3-F619-4082-85D7-450062275CEB}" type="presOf" srcId="{B5F44A7E-F6FC-4A6C-8380-AB735B244D47}" destId="{F79FA90A-7A86-4E3F-A708-3897E0F91838}" srcOrd="0" destOrd="0" presId="urn:microsoft.com/office/officeart/2018/2/layout/IconCircleList"/>
    <dgm:cxn modelId="{10057DCE-C619-4DC0-97A5-EC88F3E38F87}" type="presOf" srcId="{9CC19CD8-2D99-47A3-8615-70EFE3B820D9}" destId="{E78A7F12-1484-4804-A077-F09BBA2D1152}" srcOrd="0" destOrd="0" presId="urn:microsoft.com/office/officeart/2018/2/layout/IconCircleList"/>
    <dgm:cxn modelId="{872EB7CE-8EF6-4B43-9BF7-E332916BA047}" type="presOf" srcId="{60C72152-E542-454E-8E21-6D40ECCAC34C}" destId="{2052A75F-E453-4662-8BE5-FA89EC5B633A}" srcOrd="0" destOrd="0" presId="urn:microsoft.com/office/officeart/2018/2/layout/IconCircleList"/>
    <dgm:cxn modelId="{EA400FFA-BB1D-427A-A24B-E62BEF4CD152}" srcId="{B5F44A7E-F6FC-4A6C-8380-AB735B244D47}" destId="{42A3A78F-9514-4383-A030-198E493AF01E}" srcOrd="1" destOrd="0" parTransId="{CA51003A-84CF-40C2-8F71-BB9EB7B7E192}" sibTransId="{130B4753-497D-4BD6-8D0F-7954C2A51087}"/>
    <dgm:cxn modelId="{C5902FBE-2ADB-4ED9-AB95-49B34387A745}" type="presParOf" srcId="{F79FA90A-7A86-4E3F-A708-3897E0F91838}" destId="{4722E652-03CE-4950-843B-C6C62E6B8389}" srcOrd="0" destOrd="0" presId="urn:microsoft.com/office/officeart/2018/2/layout/IconCircleList"/>
    <dgm:cxn modelId="{361A9B5A-CABE-4319-A713-D48C7122696A}" type="presParOf" srcId="{4722E652-03CE-4950-843B-C6C62E6B8389}" destId="{51651ED1-CCB5-49A0-B98E-3263771D34A6}" srcOrd="0" destOrd="0" presId="urn:microsoft.com/office/officeart/2018/2/layout/IconCircleList"/>
    <dgm:cxn modelId="{4B43C169-30AE-4F4D-BE11-572D75C7520C}" type="presParOf" srcId="{51651ED1-CCB5-49A0-B98E-3263771D34A6}" destId="{F85F27CE-AF5E-4C48-B9A6-E6DB0B420BA9}" srcOrd="0" destOrd="0" presId="urn:microsoft.com/office/officeart/2018/2/layout/IconCircleList"/>
    <dgm:cxn modelId="{2DFA2794-23EB-49FC-896C-BF7D8B3CD12F}" type="presParOf" srcId="{51651ED1-CCB5-49A0-B98E-3263771D34A6}" destId="{13125703-A6C5-4883-B595-ED27429063D5}" srcOrd="1" destOrd="0" presId="urn:microsoft.com/office/officeart/2018/2/layout/IconCircleList"/>
    <dgm:cxn modelId="{AAD3E197-F2B1-4E22-A017-F9C68CBC7A67}" type="presParOf" srcId="{51651ED1-CCB5-49A0-B98E-3263771D34A6}" destId="{2BB249D7-0EB6-431A-B632-A9751EC40FFA}" srcOrd="2" destOrd="0" presId="urn:microsoft.com/office/officeart/2018/2/layout/IconCircleList"/>
    <dgm:cxn modelId="{3C8E7779-8E5F-4770-B918-9C60131B25CE}" type="presParOf" srcId="{51651ED1-CCB5-49A0-B98E-3263771D34A6}" destId="{6AC7A530-BB16-4302-AF9E-CA0CB7B94A77}" srcOrd="3" destOrd="0" presId="urn:microsoft.com/office/officeart/2018/2/layout/IconCircleList"/>
    <dgm:cxn modelId="{225B9E5D-D1F1-4CC7-B211-7351109C2B72}" type="presParOf" srcId="{4722E652-03CE-4950-843B-C6C62E6B8389}" destId="{0C33F31C-38ED-4E6B-9652-6D3E6AB52FB1}" srcOrd="1" destOrd="0" presId="urn:microsoft.com/office/officeart/2018/2/layout/IconCircleList"/>
    <dgm:cxn modelId="{81FF65D4-B192-4D6E-9E61-E7E5A8FEE3C3}" type="presParOf" srcId="{4722E652-03CE-4950-843B-C6C62E6B8389}" destId="{CBFA387A-4827-46BB-9F55-EECCFE009731}" srcOrd="2" destOrd="0" presId="urn:microsoft.com/office/officeart/2018/2/layout/IconCircleList"/>
    <dgm:cxn modelId="{DE821FB6-7EC7-43B4-AB7E-17EC5C4114A3}" type="presParOf" srcId="{CBFA387A-4827-46BB-9F55-EECCFE009731}" destId="{314954C1-6866-401E-86E5-89F1463C9A47}" srcOrd="0" destOrd="0" presId="urn:microsoft.com/office/officeart/2018/2/layout/IconCircleList"/>
    <dgm:cxn modelId="{5A8257C8-30EE-427F-A2C6-53DBDF7A2BA4}" type="presParOf" srcId="{CBFA387A-4827-46BB-9F55-EECCFE009731}" destId="{1CB38CB2-7A7E-4B22-A210-38DCD5821320}" srcOrd="1" destOrd="0" presId="urn:microsoft.com/office/officeart/2018/2/layout/IconCircleList"/>
    <dgm:cxn modelId="{655D3B39-35CA-4A58-82C6-AFBB7F933FEF}" type="presParOf" srcId="{CBFA387A-4827-46BB-9F55-EECCFE009731}" destId="{B731A6A0-AFEE-473C-B696-4568B1216D15}" srcOrd="2" destOrd="0" presId="urn:microsoft.com/office/officeart/2018/2/layout/IconCircleList"/>
    <dgm:cxn modelId="{AC017767-505C-4BE7-9E62-97FB2B8C3779}" type="presParOf" srcId="{CBFA387A-4827-46BB-9F55-EECCFE009731}" destId="{4D4BDD91-39DD-436C-8AE9-BAF550382C75}" srcOrd="3" destOrd="0" presId="urn:microsoft.com/office/officeart/2018/2/layout/IconCircleList"/>
    <dgm:cxn modelId="{FEEA52DF-F785-4F59-9C42-83AE68EB5ECD}" type="presParOf" srcId="{4722E652-03CE-4950-843B-C6C62E6B8389}" destId="{532BA2FC-D860-4579-8A95-AB22DF4DE636}" srcOrd="3" destOrd="0" presId="urn:microsoft.com/office/officeart/2018/2/layout/IconCircleList"/>
    <dgm:cxn modelId="{52A6281F-751F-412E-BEB9-FE5B0E146947}" type="presParOf" srcId="{4722E652-03CE-4950-843B-C6C62E6B8389}" destId="{3F83395E-64C1-405D-9636-5B2EFA048F7D}" srcOrd="4" destOrd="0" presId="urn:microsoft.com/office/officeart/2018/2/layout/IconCircleList"/>
    <dgm:cxn modelId="{243F48F3-2047-455C-8962-2F55A6B104C5}" type="presParOf" srcId="{3F83395E-64C1-405D-9636-5B2EFA048F7D}" destId="{B1BF72F5-0045-4CB2-AC15-66A974705423}" srcOrd="0" destOrd="0" presId="urn:microsoft.com/office/officeart/2018/2/layout/IconCircleList"/>
    <dgm:cxn modelId="{34A36E35-B721-477E-9647-FB066AE28675}" type="presParOf" srcId="{3F83395E-64C1-405D-9636-5B2EFA048F7D}" destId="{AA438082-0D07-418A-82B8-D24AC62EE6C1}" srcOrd="1" destOrd="0" presId="urn:microsoft.com/office/officeart/2018/2/layout/IconCircleList"/>
    <dgm:cxn modelId="{B36992E1-805F-41AA-92DC-0EC4853C8A63}" type="presParOf" srcId="{3F83395E-64C1-405D-9636-5B2EFA048F7D}" destId="{A2B4C3ED-5788-4358-A77D-1DBF1C500BC3}" srcOrd="2" destOrd="0" presId="urn:microsoft.com/office/officeart/2018/2/layout/IconCircleList"/>
    <dgm:cxn modelId="{382EC707-0ACF-4219-A72A-32EC0BA8C939}" type="presParOf" srcId="{3F83395E-64C1-405D-9636-5B2EFA048F7D}" destId="{DD9BAB55-5189-4DB4-AF8D-DE53292FA3EB}" srcOrd="3" destOrd="0" presId="urn:microsoft.com/office/officeart/2018/2/layout/IconCircleList"/>
    <dgm:cxn modelId="{2B862B47-040E-4124-B3A2-5042A21E799F}" type="presParOf" srcId="{4722E652-03CE-4950-843B-C6C62E6B8389}" destId="{2052A75F-E453-4662-8BE5-FA89EC5B633A}" srcOrd="5" destOrd="0" presId="urn:microsoft.com/office/officeart/2018/2/layout/IconCircleList"/>
    <dgm:cxn modelId="{A3B5BD0C-BF88-4C96-B35A-ABAC84C2B8FA}" type="presParOf" srcId="{4722E652-03CE-4950-843B-C6C62E6B8389}" destId="{58D75D01-7F9B-44D0-8F54-890E1E632039}" srcOrd="6" destOrd="0" presId="urn:microsoft.com/office/officeart/2018/2/layout/IconCircleList"/>
    <dgm:cxn modelId="{AE50B592-505E-4C8D-BA04-5C630BD83E46}" type="presParOf" srcId="{58D75D01-7F9B-44D0-8F54-890E1E632039}" destId="{49B5BD9A-24BC-4FDE-9152-F8DCBE358399}" srcOrd="0" destOrd="0" presId="urn:microsoft.com/office/officeart/2018/2/layout/IconCircleList"/>
    <dgm:cxn modelId="{22C6B7C1-DE08-4484-B524-1C612DF17597}" type="presParOf" srcId="{58D75D01-7F9B-44D0-8F54-890E1E632039}" destId="{57E451B3-3209-4D8A-BFC3-E97F53FE0789}" srcOrd="1" destOrd="0" presId="urn:microsoft.com/office/officeart/2018/2/layout/IconCircleList"/>
    <dgm:cxn modelId="{7767F6FD-AECA-43C5-B739-0A65E2D276AD}" type="presParOf" srcId="{58D75D01-7F9B-44D0-8F54-890E1E632039}" destId="{CD5D95B6-84C6-4339-A578-3E0F4E004ECA}" srcOrd="2" destOrd="0" presId="urn:microsoft.com/office/officeart/2018/2/layout/IconCircleList"/>
    <dgm:cxn modelId="{D91935AE-B905-49AD-8069-823D0DA47ED5}" type="presParOf" srcId="{58D75D01-7F9B-44D0-8F54-890E1E632039}" destId="{E78A7F12-1484-4804-A077-F09BBA2D1152}"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0C05B7-567E-445F-A7D5-ACF88B8995A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3661B95-6445-42CE-B02B-DB13330525F7}">
      <dgm:prSet/>
      <dgm:spPr/>
      <dgm:t>
        <a:bodyPr/>
        <a:lstStyle/>
        <a:p>
          <a:r>
            <a:rPr lang="en-US" b="1" u="none" dirty="0"/>
            <a:t>Liberate the implementation task force</a:t>
          </a:r>
          <a:endParaRPr lang="en-US" dirty="0"/>
        </a:p>
      </dgm:t>
    </dgm:pt>
    <dgm:pt modelId="{DB26BF25-7717-448E-9B64-726ACED93FF4}" type="parTrans" cxnId="{27E54B90-9E98-45F7-A6F6-C9F8548E0F5A}">
      <dgm:prSet/>
      <dgm:spPr/>
      <dgm:t>
        <a:bodyPr/>
        <a:lstStyle/>
        <a:p>
          <a:endParaRPr lang="en-US"/>
        </a:p>
      </dgm:t>
    </dgm:pt>
    <dgm:pt modelId="{D6E3F90C-EF86-4496-BBBB-2DD4ADEDFC12}" type="sibTrans" cxnId="{27E54B90-9E98-45F7-A6F6-C9F8548E0F5A}">
      <dgm:prSet/>
      <dgm:spPr/>
      <dgm:t>
        <a:bodyPr/>
        <a:lstStyle/>
        <a:p>
          <a:endParaRPr lang="en-US"/>
        </a:p>
      </dgm:t>
    </dgm:pt>
    <dgm:pt modelId="{34D21746-CD06-40AA-A61C-C163CCF67FC9}">
      <dgm:prSet/>
      <dgm:spPr/>
      <dgm:t>
        <a:bodyPr/>
        <a:lstStyle/>
        <a:p>
          <a:r>
            <a:rPr lang="en-US" b="1"/>
            <a:t>Create a wild animal group.</a:t>
          </a:r>
          <a:endParaRPr lang="en-US"/>
        </a:p>
      </dgm:t>
    </dgm:pt>
    <dgm:pt modelId="{7F64CF14-B7DE-4E60-9A3E-B5358DFCCD0D}" type="parTrans" cxnId="{24BBC0DC-C649-4189-8F6C-7F8AA891D314}">
      <dgm:prSet/>
      <dgm:spPr/>
      <dgm:t>
        <a:bodyPr/>
        <a:lstStyle/>
        <a:p>
          <a:endParaRPr lang="en-US"/>
        </a:p>
      </dgm:t>
    </dgm:pt>
    <dgm:pt modelId="{2BA4DDE8-E786-4132-85E0-33D946EDE90C}" type="sibTrans" cxnId="{24BBC0DC-C649-4189-8F6C-7F8AA891D314}">
      <dgm:prSet/>
      <dgm:spPr/>
      <dgm:t>
        <a:bodyPr/>
        <a:lstStyle/>
        <a:p>
          <a:endParaRPr lang="en-US"/>
        </a:p>
      </dgm:t>
    </dgm:pt>
    <dgm:pt modelId="{D2A13694-A020-463E-9873-C3E14F69BB13}">
      <dgm:prSet/>
      <dgm:spPr/>
      <dgm:t>
        <a:bodyPr/>
        <a:lstStyle/>
        <a:p>
          <a:r>
            <a:rPr lang="en-US" b="1" dirty="0"/>
            <a:t>Build an MVP.</a:t>
          </a:r>
          <a:endParaRPr lang="en-US" dirty="0"/>
        </a:p>
      </dgm:t>
    </dgm:pt>
    <dgm:pt modelId="{89A2316F-5B9F-4D65-97EB-56399557DEB6}" type="parTrans" cxnId="{7D44ADC6-2827-4ADA-A151-F4DAE98157B0}">
      <dgm:prSet/>
      <dgm:spPr/>
      <dgm:t>
        <a:bodyPr/>
        <a:lstStyle/>
        <a:p>
          <a:endParaRPr lang="en-US"/>
        </a:p>
      </dgm:t>
    </dgm:pt>
    <dgm:pt modelId="{0EE61AD1-17EE-4FDF-9F26-C67825E374C3}" type="sibTrans" cxnId="{7D44ADC6-2827-4ADA-A151-F4DAE98157B0}">
      <dgm:prSet/>
      <dgm:spPr/>
      <dgm:t>
        <a:bodyPr/>
        <a:lstStyle/>
        <a:p>
          <a:endParaRPr lang="en-US"/>
        </a:p>
      </dgm:t>
    </dgm:pt>
    <dgm:pt modelId="{8549D38B-8775-4F1E-8048-38B1B6967716}">
      <dgm:prSet/>
      <dgm:spPr/>
      <dgm:t>
        <a:bodyPr/>
        <a:lstStyle/>
        <a:p>
          <a:r>
            <a:rPr lang="en-US" b="1"/>
            <a:t>Make it Mandatory.</a:t>
          </a:r>
          <a:endParaRPr lang="en-US"/>
        </a:p>
      </dgm:t>
    </dgm:pt>
    <dgm:pt modelId="{919074EF-649E-422A-AF6C-938E62135F8E}" type="parTrans" cxnId="{2D610229-D349-4DC3-869F-1C83E7920A23}">
      <dgm:prSet/>
      <dgm:spPr/>
      <dgm:t>
        <a:bodyPr/>
        <a:lstStyle/>
        <a:p>
          <a:endParaRPr lang="en-US"/>
        </a:p>
      </dgm:t>
    </dgm:pt>
    <dgm:pt modelId="{BD781056-AAAB-4D6D-8B21-44E3CC0718C0}" type="sibTrans" cxnId="{2D610229-D349-4DC3-869F-1C83E7920A23}">
      <dgm:prSet/>
      <dgm:spPr/>
      <dgm:t>
        <a:bodyPr/>
        <a:lstStyle/>
        <a:p>
          <a:endParaRPr lang="en-US"/>
        </a:p>
      </dgm:t>
    </dgm:pt>
    <dgm:pt modelId="{B85EB417-E1DF-499C-9E43-4FE85A09501C}" type="pres">
      <dgm:prSet presAssocID="{7E0C05B7-567E-445F-A7D5-ACF88B8995A2}" presName="root" presStyleCnt="0">
        <dgm:presLayoutVars>
          <dgm:dir/>
          <dgm:resizeHandles val="exact"/>
        </dgm:presLayoutVars>
      </dgm:prSet>
      <dgm:spPr/>
    </dgm:pt>
    <dgm:pt modelId="{BEF45DA8-0727-449C-82A7-4510412194BA}" type="pres">
      <dgm:prSet presAssocID="{7E0C05B7-567E-445F-A7D5-ACF88B8995A2}" presName="container" presStyleCnt="0">
        <dgm:presLayoutVars>
          <dgm:dir/>
          <dgm:resizeHandles val="exact"/>
        </dgm:presLayoutVars>
      </dgm:prSet>
      <dgm:spPr/>
    </dgm:pt>
    <dgm:pt modelId="{5EC225C8-7FF0-43F8-9D2E-B43CF47EA4A6}" type="pres">
      <dgm:prSet presAssocID="{43661B95-6445-42CE-B02B-DB13330525F7}" presName="compNode" presStyleCnt="0"/>
      <dgm:spPr/>
    </dgm:pt>
    <dgm:pt modelId="{CECC4032-83E3-44A4-9847-D666CF45554E}" type="pres">
      <dgm:prSet presAssocID="{43661B95-6445-42CE-B02B-DB13330525F7}" presName="iconBgRect" presStyleLbl="bgShp" presStyleIdx="0" presStyleCnt="4"/>
      <dgm:spPr/>
    </dgm:pt>
    <dgm:pt modelId="{0A2EE9B1-A816-4818-852E-0BCA88D8D527}" type="pres">
      <dgm:prSet presAssocID="{43661B95-6445-42CE-B02B-DB13330525F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931A396E-0EA4-43EC-9264-7126B8192C72}" type="pres">
      <dgm:prSet presAssocID="{43661B95-6445-42CE-B02B-DB13330525F7}" presName="spaceRect" presStyleCnt="0"/>
      <dgm:spPr/>
    </dgm:pt>
    <dgm:pt modelId="{9CF84663-5A17-40F5-A443-CF8B36025D0B}" type="pres">
      <dgm:prSet presAssocID="{43661B95-6445-42CE-B02B-DB13330525F7}" presName="textRect" presStyleLbl="revTx" presStyleIdx="0" presStyleCnt="4">
        <dgm:presLayoutVars>
          <dgm:chMax val="1"/>
          <dgm:chPref val="1"/>
        </dgm:presLayoutVars>
      </dgm:prSet>
      <dgm:spPr/>
    </dgm:pt>
    <dgm:pt modelId="{79C10B64-8FC1-4CD4-8A09-B4A6610C0EBC}" type="pres">
      <dgm:prSet presAssocID="{D6E3F90C-EF86-4496-BBBB-2DD4ADEDFC12}" presName="sibTrans" presStyleLbl="sibTrans2D1" presStyleIdx="0" presStyleCnt="0"/>
      <dgm:spPr/>
    </dgm:pt>
    <dgm:pt modelId="{B8586B59-A78D-42FD-9508-E87241EEB90B}" type="pres">
      <dgm:prSet presAssocID="{34D21746-CD06-40AA-A61C-C163CCF67FC9}" presName="compNode" presStyleCnt="0"/>
      <dgm:spPr/>
    </dgm:pt>
    <dgm:pt modelId="{834BF7A7-F73A-4891-ADCC-CCF31F92F82E}" type="pres">
      <dgm:prSet presAssocID="{34D21746-CD06-40AA-A61C-C163CCF67FC9}" presName="iconBgRect" presStyleLbl="bgShp" presStyleIdx="1" presStyleCnt="4"/>
      <dgm:spPr/>
    </dgm:pt>
    <dgm:pt modelId="{47A20BBD-D03C-43CE-BCBA-558B31B4E122}" type="pres">
      <dgm:prSet presAssocID="{34D21746-CD06-40AA-A61C-C163CCF67F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orilla"/>
        </a:ext>
      </dgm:extLst>
    </dgm:pt>
    <dgm:pt modelId="{720B33E0-D5E2-43B5-A002-3A1A1C809E15}" type="pres">
      <dgm:prSet presAssocID="{34D21746-CD06-40AA-A61C-C163CCF67FC9}" presName="spaceRect" presStyleCnt="0"/>
      <dgm:spPr/>
    </dgm:pt>
    <dgm:pt modelId="{CB47B585-5EC2-460F-818F-1FE37C34ABE4}" type="pres">
      <dgm:prSet presAssocID="{34D21746-CD06-40AA-A61C-C163CCF67FC9}" presName="textRect" presStyleLbl="revTx" presStyleIdx="1" presStyleCnt="4">
        <dgm:presLayoutVars>
          <dgm:chMax val="1"/>
          <dgm:chPref val="1"/>
        </dgm:presLayoutVars>
      </dgm:prSet>
      <dgm:spPr/>
    </dgm:pt>
    <dgm:pt modelId="{F42F003A-A4F4-43D5-93E0-83CA626D0151}" type="pres">
      <dgm:prSet presAssocID="{2BA4DDE8-E786-4132-85E0-33D946EDE90C}" presName="sibTrans" presStyleLbl="sibTrans2D1" presStyleIdx="0" presStyleCnt="0"/>
      <dgm:spPr/>
    </dgm:pt>
    <dgm:pt modelId="{2BAC0B15-09D1-4770-9F59-0AF956CC0819}" type="pres">
      <dgm:prSet presAssocID="{D2A13694-A020-463E-9873-C3E14F69BB13}" presName="compNode" presStyleCnt="0"/>
      <dgm:spPr/>
    </dgm:pt>
    <dgm:pt modelId="{BD6859AD-8D52-45A6-B45E-6427C5413EC5}" type="pres">
      <dgm:prSet presAssocID="{D2A13694-A020-463E-9873-C3E14F69BB13}" presName="iconBgRect" presStyleLbl="bgShp" presStyleIdx="2" presStyleCnt="4"/>
      <dgm:spPr/>
    </dgm:pt>
    <dgm:pt modelId="{5B176772-8EE0-4B06-9BD4-997597339EA2}" type="pres">
      <dgm:prSet presAssocID="{D2A13694-A020-463E-9873-C3E14F69BB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CC19BDDE-6B14-4644-8AFF-E3DF5957C4F4}" type="pres">
      <dgm:prSet presAssocID="{D2A13694-A020-463E-9873-C3E14F69BB13}" presName="spaceRect" presStyleCnt="0"/>
      <dgm:spPr/>
    </dgm:pt>
    <dgm:pt modelId="{FEA58F74-FCF0-414E-BEF2-6F03512E678B}" type="pres">
      <dgm:prSet presAssocID="{D2A13694-A020-463E-9873-C3E14F69BB13}" presName="textRect" presStyleLbl="revTx" presStyleIdx="2" presStyleCnt="4">
        <dgm:presLayoutVars>
          <dgm:chMax val="1"/>
          <dgm:chPref val="1"/>
        </dgm:presLayoutVars>
      </dgm:prSet>
      <dgm:spPr/>
    </dgm:pt>
    <dgm:pt modelId="{ADE60611-E443-4080-93D0-8119B5D1828A}" type="pres">
      <dgm:prSet presAssocID="{0EE61AD1-17EE-4FDF-9F26-C67825E374C3}" presName="sibTrans" presStyleLbl="sibTrans2D1" presStyleIdx="0" presStyleCnt="0"/>
      <dgm:spPr/>
    </dgm:pt>
    <dgm:pt modelId="{27DE0FD2-5317-4C1C-BEBE-1B31581153A2}" type="pres">
      <dgm:prSet presAssocID="{8549D38B-8775-4F1E-8048-38B1B6967716}" presName="compNode" presStyleCnt="0"/>
      <dgm:spPr/>
    </dgm:pt>
    <dgm:pt modelId="{677993D4-9108-4F65-8654-05DA49ACBD78}" type="pres">
      <dgm:prSet presAssocID="{8549D38B-8775-4F1E-8048-38B1B6967716}" presName="iconBgRect" presStyleLbl="bgShp" presStyleIdx="3" presStyleCnt="4"/>
      <dgm:spPr/>
    </dgm:pt>
    <dgm:pt modelId="{035B1AFD-6B4C-42CA-9203-DD6553BA31AD}" type="pres">
      <dgm:prSet presAssocID="{8549D38B-8775-4F1E-8048-38B1B696771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1099A3BA-E542-402F-B06B-2C17AD5C4862}" type="pres">
      <dgm:prSet presAssocID="{8549D38B-8775-4F1E-8048-38B1B6967716}" presName="spaceRect" presStyleCnt="0"/>
      <dgm:spPr/>
    </dgm:pt>
    <dgm:pt modelId="{0EA06942-B93C-40E1-AD3F-D764DC330332}" type="pres">
      <dgm:prSet presAssocID="{8549D38B-8775-4F1E-8048-38B1B6967716}" presName="textRect" presStyleLbl="revTx" presStyleIdx="3" presStyleCnt="4">
        <dgm:presLayoutVars>
          <dgm:chMax val="1"/>
          <dgm:chPref val="1"/>
        </dgm:presLayoutVars>
      </dgm:prSet>
      <dgm:spPr/>
    </dgm:pt>
  </dgm:ptLst>
  <dgm:cxnLst>
    <dgm:cxn modelId="{2D610229-D349-4DC3-869F-1C83E7920A23}" srcId="{7E0C05B7-567E-445F-A7D5-ACF88B8995A2}" destId="{8549D38B-8775-4F1E-8048-38B1B6967716}" srcOrd="3" destOrd="0" parTransId="{919074EF-649E-422A-AF6C-938E62135F8E}" sibTransId="{BD781056-AAAB-4D6D-8B21-44E3CC0718C0}"/>
    <dgm:cxn modelId="{2E983147-7478-47F0-967D-3833E03EB134}" type="presOf" srcId="{2BA4DDE8-E786-4132-85E0-33D946EDE90C}" destId="{F42F003A-A4F4-43D5-93E0-83CA626D0151}" srcOrd="0" destOrd="0" presId="urn:microsoft.com/office/officeart/2018/2/layout/IconCircleList"/>
    <dgm:cxn modelId="{66ADED71-33E6-4199-85DC-3F7E26131126}" type="presOf" srcId="{8549D38B-8775-4F1E-8048-38B1B6967716}" destId="{0EA06942-B93C-40E1-AD3F-D764DC330332}" srcOrd="0" destOrd="0" presId="urn:microsoft.com/office/officeart/2018/2/layout/IconCircleList"/>
    <dgm:cxn modelId="{BF812188-BDFE-4B74-8FBD-73815AE92662}" type="presOf" srcId="{34D21746-CD06-40AA-A61C-C163CCF67FC9}" destId="{CB47B585-5EC2-460F-818F-1FE37C34ABE4}" srcOrd="0" destOrd="0" presId="urn:microsoft.com/office/officeart/2018/2/layout/IconCircleList"/>
    <dgm:cxn modelId="{11D98B8D-DDF2-4E01-807E-EFD656E7CDA7}" type="presOf" srcId="{D6E3F90C-EF86-4496-BBBB-2DD4ADEDFC12}" destId="{79C10B64-8FC1-4CD4-8A09-B4A6610C0EBC}" srcOrd="0" destOrd="0" presId="urn:microsoft.com/office/officeart/2018/2/layout/IconCircleList"/>
    <dgm:cxn modelId="{27E54B90-9E98-45F7-A6F6-C9F8548E0F5A}" srcId="{7E0C05B7-567E-445F-A7D5-ACF88B8995A2}" destId="{43661B95-6445-42CE-B02B-DB13330525F7}" srcOrd="0" destOrd="0" parTransId="{DB26BF25-7717-448E-9B64-726ACED93FF4}" sibTransId="{D6E3F90C-EF86-4496-BBBB-2DD4ADEDFC12}"/>
    <dgm:cxn modelId="{0C9FF495-3AD0-4ED3-9DB7-3101E36300E4}" type="presOf" srcId="{D2A13694-A020-463E-9873-C3E14F69BB13}" destId="{FEA58F74-FCF0-414E-BEF2-6F03512E678B}" srcOrd="0" destOrd="0" presId="urn:microsoft.com/office/officeart/2018/2/layout/IconCircleList"/>
    <dgm:cxn modelId="{7D44ADC6-2827-4ADA-A151-F4DAE98157B0}" srcId="{7E0C05B7-567E-445F-A7D5-ACF88B8995A2}" destId="{D2A13694-A020-463E-9873-C3E14F69BB13}" srcOrd="2" destOrd="0" parTransId="{89A2316F-5B9F-4D65-97EB-56399557DEB6}" sibTransId="{0EE61AD1-17EE-4FDF-9F26-C67825E374C3}"/>
    <dgm:cxn modelId="{24BBC0DC-C649-4189-8F6C-7F8AA891D314}" srcId="{7E0C05B7-567E-445F-A7D5-ACF88B8995A2}" destId="{34D21746-CD06-40AA-A61C-C163CCF67FC9}" srcOrd="1" destOrd="0" parTransId="{7F64CF14-B7DE-4E60-9A3E-B5358DFCCD0D}" sibTransId="{2BA4DDE8-E786-4132-85E0-33D946EDE90C}"/>
    <dgm:cxn modelId="{E03B2DE1-0630-49B6-90DF-771E157B28E8}" type="presOf" srcId="{0EE61AD1-17EE-4FDF-9F26-C67825E374C3}" destId="{ADE60611-E443-4080-93D0-8119B5D1828A}" srcOrd="0" destOrd="0" presId="urn:microsoft.com/office/officeart/2018/2/layout/IconCircleList"/>
    <dgm:cxn modelId="{C87D07F1-9437-4987-B408-8F48A9EA3232}" type="presOf" srcId="{7E0C05B7-567E-445F-A7D5-ACF88B8995A2}" destId="{B85EB417-E1DF-499C-9E43-4FE85A09501C}" srcOrd="0" destOrd="0" presId="urn:microsoft.com/office/officeart/2018/2/layout/IconCircleList"/>
    <dgm:cxn modelId="{683C5FF7-9AD0-403D-A9C7-D79CE09BE41D}" type="presOf" srcId="{43661B95-6445-42CE-B02B-DB13330525F7}" destId="{9CF84663-5A17-40F5-A443-CF8B36025D0B}" srcOrd="0" destOrd="0" presId="urn:microsoft.com/office/officeart/2018/2/layout/IconCircleList"/>
    <dgm:cxn modelId="{0A1C38CC-1C47-4F29-A3A9-E83E10A405EB}" type="presParOf" srcId="{B85EB417-E1DF-499C-9E43-4FE85A09501C}" destId="{BEF45DA8-0727-449C-82A7-4510412194BA}" srcOrd="0" destOrd="0" presId="urn:microsoft.com/office/officeart/2018/2/layout/IconCircleList"/>
    <dgm:cxn modelId="{BB94AED0-37A0-419E-93BA-89FCB6DD2F90}" type="presParOf" srcId="{BEF45DA8-0727-449C-82A7-4510412194BA}" destId="{5EC225C8-7FF0-43F8-9D2E-B43CF47EA4A6}" srcOrd="0" destOrd="0" presId="urn:microsoft.com/office/officeart/2018/2/layout/IconCircleList"/>
    <dgm:cxn modelId="{CF7DBCA3-1B69-43FD-9187-D2096767CA2D}" type="presParOf" srcId="{5EC225C8-7FF0-43F8-9D2E-B43CF47EA4A6}" destId="{CECC4032-83E3-44A4-9847-D666CF45554E}" srcOrd="0" destOrd="0" presId="urn:microsoft.com/office/officeart/2018/2/layout/IconCircleList"/>
    <dgm:cxn modelId="{266731A8-6E8C-40BC-9A8B-97BE69A82540}" type="presParOf" srcId="{5EC225C8-7FF0-43F8-9D2E-B43CF47EA4A6}" destId="{0A2EE9B1-A816-4818-852E-0BCA88D8D527}" srcOrd="1" destOrd="0" presId="urn:microsoft.com/office/officeart/2018/2/layout/IconCircleList"/>
    <dgm:cxn modelId="{B238BD69-7160-41F8-A880-4E16033C687F}" type="presParOf" srcId="{5EC225C8-7FF0-43F8-9D2E-B43CF47EA4A6}" destId="{931A396E-0EA4-43EC-9264-7126B8192C72}" srcOrd="2" destOrd="0" presId="urn:microsoft.com/office/officeart/2018/2/layout/IconCircleList"/>
    <dgm:cxn modelId="{24AFEA7E-8093-42B6-85B1-E6B1DE4EBE9C}" type="presParOf" srcId="{5EC225C8-7FF0-43F8-9D2E-B43CF47EA4A6}" destId="{9CF84663-5A17-40F5-A443-CF8B36025D0B}" srcOrd="3" destOrd="0" presId="urn:microsoft.com/office/officeart/2018/2/layout/IconCircleList"/>
    <dgm:cxn modelId="{F529A541-8973-433A-A71F-7B8BC8D7377E}" type="presParOf" srcId="{BEF45DA8-0727-449C-82A7-4510412194BA}" destId="{79C10B64-8FC1-4CD4-8A09-B4A6610C0EBC}" srcOrd="1" destOrd="0" presId="urn:microsoft.com/office/officeart/2018/2/layout/IconCircleList"/>
    <dgm:cxn modelId="{957F160D-D6F2-43FA-B718-E40DF47511D4}" type="presParOf" srcId="{BEF45DA8-0727-449C-82A7-4510412194BA}" destId="{B8586B59-A78D-42FD-9508-E87241EEB90B}" srcOrd="2" destOrd="0" presId="urn:microsoft.com/office/officeart/2018/2/layout/IconCircleList"/>
    <dgm:cxn modelId="{9960BFCF-F036-44A4-8C1C-D158CA30E78E}" type="presParOf" srcId="{B8586B59-A78D-42FD-9508-E87241EEB90B}" destId="{834BF7A7-F73A-4891-ADCC-CCF31F92F82E}" srcOrd="0" destOrd="0" presId="urn:microsoft.com/office/officeart/2018/2/layout/IconCircleList"/>
    <dgm:cxn modelId="{8CF64607-1D89-49DD-88CC-B390888FB8E0}" type="presParOf" srcId="{B8586B59-A78D-42FD-9508-E87241EEB90B}" destId="{47A20BBD-D03C-43CE-BCBA-558B31B4E122}" srcOrd="1" destOrd="0" presId="urn:microsoft.com/office/officeart/2018/2/layout/IconCircleList"/>
    <dgm:cxn modelId="{0AA2913E-D876-4C13-AE08-B4DB32A961D4}" type="presParOf" srcId="{B8586B59-A78D-42FD-9508-E87241EEB90B}" destId="{720B33E0-D5E2-43B5-A002-3A1A1C809E15}" srcOrd="2" destOrd="0" presId="urn:microsoft.com/office/officeart/2018/2/layout/IconCircleList"/>
    <dgm:cxn modelId="{4EE30569-F741-49F2-9C9B-540D8DE7F683}" type="presParOf" srcId="{B8586B59-A78D-42FD-9508-E87241EEB90B}" destId="{CB47B585-5EC2-460F-818F-1FE37C34ABE4}" srcOrd="3" destOrd="0" presId="urn:microsoft.com/office/officeart/2018/2/layout/IconCircleList"/>
    <dgm:cxn modelId="{6EAE9704-85B2-4A13-AC38-9C013CBF185D}" type="presParOf" srcId="{BEF45DA8-0727-449C-82A7-4510412194BA}" destId="{F42F003A-A4F4-43D5-93E0-83CA626D0151}" srcOrd="3" destOrd="0" presId="urn:microsoft.com/office/officeart/2018/2/layout/IconCircleList"/>
    <dgm:cxn modelId="{F9E8B5C4-B37B-4656-8C99-CB6DEAFD0CD4}" type="presParOf" srcId="{BEF45DA8-0727-449C-82A7-4510412194BA}" destId="{2BAC0B15-09D1-4770-9F59-0AF956CC0819}" srcOrd="4" destOrd="0" presId="urn:microsoft.com/office/officeart/2018/2/layout/IconCircleList"/>
    <dgm:cxn modelId="{29E50E93-9CEE-4427-AB7B-57A2376755EF}" type="presParOf" srcId="{2BAC0B15-09D1-4770-9F59-0AF956CC0819}" destId="{BD6859AD-8D52-45A6-B45E-6427C5413EC5}" srcOrd="0" destOrd="0" presId="urn:microsoft.com/office/officeart/2018/2/layout/IconCircleList"/>
    <dgm:cxn modelId="{78814D0F-8468-40B2-BCF4-266812B23FC8}" type="presParOf" srcId="{2BAC0B15-09D1-4770-9F59-0AF956CC0819}" destId="{5B176772-8EE0-4B06-9BD4-997597339EA2}" srcOrd="1" destOrd="0" presId="urn:microsoft.com/office/officeart/2018/2/layout/IconCircleList"/>
    <dgm:cxn modelId="{9B69AD69-130F-4828-9CC5-7D8F36F9EE27}" type="presParOf" srcId="{2BAC0B15-09D1-4770-9F59-0AF956CC0819}" destId="{CC19BDDE-6B14-4644-8AFF-E3DF5957C4F4}" srcOrd="2" destOrd="0" presId="urn:microsoft.com/office/officeart/2018/2/layout/IconCircleList"/>
    <dgm:cxn modelId="{C58A1AE8-E996-4B04-AA09-E7131BAACC3B}" type="presParOf" srcId="{2BAC0B15-09D1-4770-9F59-0AF956CC0819}" destId="{FEA58F74-FCF0-414E-BEF2-6F03512E678B}" srcOrd="3" destOrd="0" presId="urn:microsoft.com/office/officeart/2018/2/layout/IconCircleList"/>
    <dgm:cxn modelId="{64CE2068-4FB9-472A-9DF4-FB36AB342B9B}" type="presParOf" srcId="{BEF45DA8-0727-449C-82A7-4510412194BA}" destId="{ADE60611-E443-4080-93D0-8119B5D1828A}" srcOrd="5" destOrd="0" presId="urn:microsoft.com/office/officeart/2018/2/layout/IconCircleList"/>
    <dgm:cxn modelId="{1E97160D-68A4-46E3-8081-3D99CB2495EC}" type="presParOf" srcId="{BEF45DA8-0727-449C-82A7-4510412194BA}" destId="{27DE0FD2-5317-4C1C-BEBE-1B31581153A2}" srcOrd="6" destOrd="0" presId="urn:microsoft.com/office/officeart/2018/2/layout/IconCircleList"/>
    <dgm:cxn modelId="{57F64A39-FBA7-40A9-BF2E-81E135DC8A3F}" type="presParOf" srcId="{27DE0FD2-5317-4C1C-BEBE-1B31581153A2}" destId="{677993D4-9108-4F65-8654-05DA49ACBD78}" srcOrd="0" destOrd="0" presId="urn:microsoft.com/office/officeart/2018/2/layout/IconCircleList"/>
    <dgm:cxn modelId="{02619D01-B87D-4701-AC11-CEBF400C6895}" type="presParOf" srcId="{27DE0FD2-5317-4C1C-BEBE-1B31581153A2}" destId="{035B1AFD-6B4C-42CA-9203-DD6553BA31AD}" srcOrd="1" destOrd="0" presId="urn:microsoft.com/office/officeart/2018/2/layout/IconCircleList"/>
    <dgm:cxn modelId="{90F6E300-D875-47D3-B93C-7AB03D6F5909}" type="presParOf" srcId="{27DE0FD2-5317-4C1C-BEBE-1B31581153A2}" destId="{1099A3BA-E542-402F-B06B-2C17AD5C4862}" srcOrd="2" destOrd="0" presId="urn:microsoft.com/office/officeart/2018/2/layout/IconCircleList"/>
    <dgm:cxn modelId="{0AF2E14E-D8E9-4635-AB9E-B4B886B90A49}" type="presParOf" srcId="{27DE0FD2-5317-4C1C-BEBE-1B31581153A2}" destId="{0EA06942-B93C-40E1-AD3F-D764DC330332}"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830B95-F570-4758-A94C-0B8E05A3546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0AC2429-D55E-4ED0-8A7B-3D405ED555FD}">
      <dgm:prSet/>
      <dgm:spPr/>
      <dgm:t>
        <a:bodyPr/>
        <a:lstStyle/>
        <a:p>
          <a:r>
            <a:rPr lang="en-US" b="1" u="none" dirty="0"/>
            <a:t>Pilot the program</a:t>
          </a:r>
          <a:r>
            <a:rPr lang="en-US" b="1" dirty="0"/>
            <a:t>.</a:t>
          </a:r>
          <a:endParaRPr lang="en-US" dirty="0"/>
        </a:p>
      </dgm:t>
    </dgm:pt>
    <dgm:pt modelId="{A66CB792-2F34-49C2-B45A-93B5C9ED1148}" type="parTrans" cxnId="{B035C710-76C8-4BAE-ADB0-E3EFA2A32AC5}">
      <dgm:prSet/>
      <dgm:spPr/>
      <dgm:t>
        <a:bodyPr/>
        <a:lstStyle/>
        <a:p>
          <a:endParaRPr lang="en-US"/>
        </a:p>
      </dgm:t>
    </dgm:pt>
    <dgm:pt modelId="{92942402-F57E-4B41-99D1-6F52A0BF268B}" type="sibTrans" cxnId="{B035C710-76C8-4BAE-ADB0-E3EFA2A32AC5}">
      <dgm:prSet/>
      <dgm:spPr/>
      <dgm:t>
        <a:bodyPr/>
        <a:lstStyle/>
        <a:p>
          <a:endParaRPr lang="en-US"/>
        </a:p>
      </dgm:t>
    </dgm:pt>
    <dgm:pt modelId="{6E6CCE6D-ADDE-4359-A147-3A10C5B4AB72}">
      <dgm:prSet/>
      <dgm:spPr/>
      <dgm:t>
        <a:bodyPr/>
        <a:lstStyle/>
        <a:p>
          <a:r>
            <a:rPr lang="en-US" b="1" dirty="0"/>
            <a:t>Test it and test it again pre-pilot. </a:t>
          </a:r>
          <a:endParaRPr lang="en-US" dirty="0"/>
        </a:p>
      </dgm:t>
    </dgm:pt>
    <dgm:pt modelId="{98383509-F5FB-4E9D-A8B3-264363EDF381}" type="parTrans" cxnId="{38172512-30A8-4B13-AF7A-DE5DA4789DCB}">
      <dgm:prSet/>
      <dgm:spPr/>
      <dgm:t>
        <a:bodyPr/>
        <a:lstStyle/>
        <a:p>
          <a:endParaRPr lang="en-US"/>
        </a:p>
      </dgm:t>
    </dgm:pt>
    <dgm:pt modelId="{19451F37-9439-4B71-A5CF-FEB2BEFC5289}" type="sibTrans" cxnId="{38172512-30A8-4B13-AF7A-DE5DA4789DCB}">
      <dgm:prSet/>
      <dgm:spPr/>
      <dgm:t>
        <a:bodyPr/>
        <a:lstStyle/>
        <a:p>
          <a:endParaRPr lang="en-US"/>
        </a:p>
      </dgm:t>
    </dgm:pt>
    <dgm:pt modelId="{1BE4C428-9056-4D7E-BE72-B1DD43154619}" type="pres">
      <dgm:prSet presAssocID="{66830B95-F570-4758-A94C-0B8E05A35468}" presName="root" presStyleCnt="0">
        <dgm:presLayoutVars>
          <dgm:dir/>
          <dgm:resizeHandles val="exact"/>
        </dgm:presLayoutVars>
      </dgm:prSet>
      <dgm:spPr/>
    </dgm:pt>
    <dgm:pt modelId="{FBB5B502-F3C0-4614-83D7-B5A323F0AB7A}" type="pres">
      <dgm:prSet presAssocID="{66830B95-F570-4758-A94C-0B8E05A35468}" presName="container" presStyleCnt="0">
        <dgm:presLayoutVars>
          <dgm:dir/>
          <dgm:resizeHandles val="exact"/>
        </dgm:presLayoutVars>
      </dgm:prSet>
      <dgm:spPr/>
    </dgm:pt>
    <dgm:pt modelId="{E1A349D1-00C3-4410-BFDD-DD7A2F1FC6E0}" type="pres">
      <dgm:prSet presAssocID="{70AC2429-D55E-4ED0-8A7B-3D405ED555FD}" presName="compNode" presStyleCnt="0"/>
      <dgm:spPr/>
    </dgm:pt>
    <dgm:pt modelId="{28D8FA36-95A3-4017-905E-BBE3A3E0B6D6}" type="pres">
      <dgm:prSet presAssocID="{70AC2429-D55E-4ED0-8A7B-3D405ED555FD}" presName="iconBgRect" presStyleLbl="bgShp" presStyleIdx="0" presStyleCnt="2"/>
      <dgm:spPr/>
    </dgm:pt>
    <dgm:pt modelId="{4B0A5A5A-1806-4501-BF89-3156E59023BA}" type="pres">
      <dgm:prSet presAssocID="{70AC2429-D55E-4ED0-8A7B-3D405ED555F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t"/>
        </a:ext>
      </dgm:extLst>
    </dgm:pt>
    <dgm:pt modelId="{640A64B3-5760-4DEE-A9E7-1DEB1D012B22}" type="pres">
      <dgm:prSet presAssocID="{70AC2429-D55E-4ED0-8A7B-3D405ED555FD}" presName="spaceRect" presStyleCnt="0"/>
      <dgm:spPr/>
    </dgm:pt>
    <dgm:pt modelId="{FAC6F09C-76A3-46EA-B402-E5775397BD18}" type="pres">
      <dgm:prSet presAssocID="{70AC2429-D55E-4ED0-8A7B-3D405ED555FD}" presName="textRect" presStyleLbl="revTx" presStyleIdx="0" presStyleCnt="2">
        <dgm:presLayoutVars>
          <dgm:chMax val="1"/>
          <dgm:chPref val="1"/>
        </dgm:presLayoutVars>
      </dgm:prSet>
      <dgm:spPr/>
    </dgm:pt>
    <dgm:pt modelId="{CE8740B4-9F64-493B-8E27-35E4E791877C}" type="pres">
      <dgm:prSet presAssocID="{92942402-F57E-4B41-99D1-6F52A0BF268B}" presName="sibTrans" presStyleLbl="sibTrans2D1" presStyleIdx="0" presStyleCnt="0"/>
      <dgm:spPr/>
    </dgm:pt>
    <dgm:pt modelId="{FD1C431B-F919-455C-B101-4A3740F077B6}" type="pres">
      <dgm:prSet presAssocID="{6E6CCE6D-ADDE-4359-A147-3A10C5B4AB72}" presName="compNode" presStyleCnt="0"/>
      <dgm:spPr/>
    </dgm:pt>
    <dgm:pt modelId="{A65B05AE-40B5-4D9B-B7F4-9C8015CA21B7}" type="pres">
      <dgm:prSet presAssocID="{6E6CCE6D-ADDE-4359-A147-3A10C5B4AB72}" presName="iconBgRect" presStyleLbl="bgShp" presStyleIdx="1" presStyleCnt="2"/>
      <dgm:spPr/>
    </dgm:pt>
    <dgm:pt modelId="{55DAB4B1-3E61-4EC2-B721-63CA0F5B3FF1}" type="pres">
      <dgm:prSet presAssocID="{6E6CCE6D-ADDE-4359-A147-3A10C5B4AB7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ter"/>
        </a:ext>
      </dgm:extLst>
    </dgm:pt>
    <dgm:pt modelId="{EB9841D1-A51F-4013-8F47-6E59844E0333}" type="pres">
      <dgm:prSet presAssocID="{6E6CCE6D-ADDE-4359-A147-3A10C5B4AB72}" presName="spaceRect" presStyleCnt="0"/>
      <dgm:spPr/>
    </dgm:pt>
    <dgm:pt modelId="{E140CB80-D511-4E35-AD0B-FC8365BBA27D}" type="pres">
      <dgm:prSet presAssocID="{6E6CCE6D-ADDE-4359-A147-3A10C5B4AB72}" presName="textRect" presStyleLbl="revTx" presStyleIdx="1" presStyleCnt="2">
        <dgm:presLayoutVars>
          <dgm:chMax val="1"/>
          <dgm:chPref val="1"/>
        </dgm:presLayoutVars>
      </dgm:prSet>
      <dgm:spPr/>
    </dgm:pt>
  </dgm:ptLst>
  <dgm:cxnLst>
    <dgm:cxn modelId="{B035C710-76C8-4BAE-ADB0-E3EFA2A32AC5}" srcId="{66830B95-F570-4758-A94C-0B8E05A35468}" destId="{70AC2429-D55E-4ED0-8A7B-3D405ED555FD}" srcOrd="0" destOrd="0" parTransId="{A66CB792-2F34-49C2-B45A-93B5C9ED1148}" sibTransId="{92942402-F57E-4B41-99D1-6F52A0BF268B}"/>
    <dgm:cxn modelId="{38172512-30A8-4B13-AF7A-DE5DA4789DCB}" srcId="{66830B95-F570-4758-A94C-0B8E05A35468}" destId="{6E6CCE6D-ADDE-4359-A147-3A10C5B4AB72}" srcOrd="1" destOrd="0" parTransId="{98383509-F5FB-4E9D-A8B3-264363EDF381}" sibTransId="{19451F37-9439-4B71-A5CF-FEB2BEFC5289}"/>
    <dgm:cxn modelId="{DE484B27-9759-483F-8F8D-105E13014A92}" type="presOf" srcId="{6E6CCE6D-ADDE-4359-A147-3A10C5B4AB72}" destId="{E140CB80-D511-4E35-AD0B-FC8365BBA27D}" srcOrd="0" destOrd="0" presId="urn:microsoft.com/office/officeart/2018/2/layout/IconCircleList"/>
    <dgm:cxn modelId="{A3316E86-C904-4D93-AD64-A30210F238E0}" type="presOf" srcId="{66830B95-F570-4758-A94C-0B8E05A35468}" destId="{1BE4C428-9056-4D7E-BE72-B1DD43154619}" srcOrd="0" destOrd="0" presId="urn:microsoft.com/office/officeart/2018/2/layout/IconCircleList"/>
    <dgm:cxn modelId="{E3576ADD-0DA2-45EC-A163-A0A9232CBB5D}" type="presOf" srcId="{92942402-F57E-4B41-99D1-6F52A0BF268B}" destId="{CE8740B4-9F64-493B-8E27-35E4E791877C}" srcOrd="0" destOrd="0" presId="urn:microsoft.com/office/officeart/2018/2/layout/IconCircleList"/>
    <dgm:cxn modelId="{056807F8-0043-49C7-95E5-9A9E6EE62A2C}" type="presOf" srcId="{70AC2429-D55E-4ED0-8A7B-3D405ED555FD}" destId="{FAC6F09C-76A3-46EA-B402-E5775397BD18}" srcOrd="0" destOrd="0" presId="urn:microsoft.com/office/officeart/2018/2/layout/IconCircleList"/>
    <dgm:cxn modelId="{164C7456-2A10-4D46-9EEC-616387AF42C2}" type="presParOf" srcId="{1BE4C428-9056-4D7E-BE72-B1DD43154619}" destId="{FBB5B502-F3C0-4614-83D7-B5A323F0AB7A}" srcOrd="0" destOrd="0" presId="urn:microsoft.com/office/officeart/2018/2/layout/IconCircleList"/>
    <dgm:cxn modelId="{C2AF611E-6349-42B2-90B6-16D570DA536B}" type="presParOf" srcId="{FBB5B502-F3C0-4614-83D7-B5A323F0AB7A}" destId="{E1A349D1-00C3-4410-BFDD-DD7A2F1FC6E0}" srcOrd="0" destOrd="0" presId="urn:microsoft.com/office/officeart/2018/2/layout/IconCircleList"/>
    <dgm:cxn modelId="{50E43FC8-0948-4274-930C-366144B46565}" type="presParOf" srcId="{E1A349D1-00C3-4410-BFDD-DD7A2F1FC6E0}" destId="{28D8FA36-95A3-4017-905E-BBE3A3E0B6D6}" srcOrd="0" destOrd="0" presId="urn:microsoft.com/office/officeart/2018/2/layout/IconCircleList"/>
    <dgm:cxn modelId="{4A1F756A-A7CA-4BA7-9130-17279A8F4364}" type="presParOf" srcId="{E1A349D1-00C3-4410-BFDD-DD7A2F1FC6E0}" destId="{4B0A5A5A-1806-4501-BF89-3156E59023BA}" srcOrd="1" destOrd="0" presId="urn:microsoft.com/office/officeart/2018/2/layout/IconCircleList"/>
    <dgm:cxn modelId="{117B83EE-0B74-4190-AF61-9B2471E93FDA}" type="presParOf" srcId="{E1A349D1-00C3-4410-BFDD-DD7A2F1FC6E0}" destId="{640A64B3-5760-4DEE-A9E7-1DEB1D012B22}" srcOrd="2" destOrd="0" presId="urn:microsoft.com/office/officeart/2018/2/layout/IconCircleList"/>
    <dgm:cxn modelId="{94EB66B7-064E-41D9-A677-66AE860FB9B6}" type="presParOf" srcId="{E1A349D1-00C3-4410-BFDD-DD7A2F1FC6E0}" destId="{FAC6F09C-76A3-46EA-B402-E5775397BD18}" srcOrd="3" destOrd="0" presId="urn:microsoft.com/office/officeart/2018/2/layout/IconCircleList"/>
    <dgm:cxn modelId="{21ABD3FB-C682-446C-A476-9C74B9592541}" type="presParOf" srcId="{FBB5B502-F3C0-4614-83D7-B5A323F0AB7A}" destId="{CE8740B4-9F64-493B-8E27-35E4E791877C}" srcOrd="1" destOrd="0" presId="urn:microsoft.com/office/officeart/2018/2/layout/IconCircleList"/>
    <dgm:cxn modelId="{2B882433-FAF1-413E-BD94-24FC94438CCE}" type="presParOf" srcId="{FBB5B502-F3C0-4614-83D7-B5A323F0AB7A}" destId="{FD1C431B-F919-455C-B101-4A3740F077B6}" srcOrd="2" destOrd="0" presId="urn:microsoft.com/office/officeart/2018/2/layout/IconCircleList"/>
    <dgm:cxn modelId="{8D0A8DD1-524B-4242-8B28-FB11B0E3F67F}" type="presParOf" srcId="{FD1C431B-F919-455C-B101-4A3740F077B6}" destId="{A65B05AE-40B5-4D9B-B7F4-9C8015CA21B7}" srcOrd="0" destOrd="0" presId="urn:microsoft.com/office/officeart/2018/2/layout/IconCircleList"/>
    <dgm:cxn modelId="{9EFB0AC9-D771-4D37-9086-D9D81F3DAE90}" type="presParOf" srcId="{FD1C431B-F919-455C-B101-4A3740F077B6}" destId="{55DAB4B1-3E61-4EC2-B721-63CA0F5B3FF1}" srcOrd="1" destOrd="0" presId="urn:microsoft.com/office/officeart/2018/2/layout/IconCircleList"/>
    <dgm:cxn modelId="{8F2DD66A-9292-4AD4-86DA-13CB1DF93FD4}" type="presParOf" srcId="{FD1C431B-F919-455C-B101-4A3740F077B6}" destId="{EB9841D1-A51F-4013-8F47-6E59844E0333}" srcOrd="2" destOrd="0" presId="urn:microsoft.com/office/officeart/2018/2/layout/IconCircleList"/>
    <dgm:cxn modelId="{39FA4332-4D3C-46EE-ABF5-C7E56D114194}" type="presParOf" srcId="{FD1C431B-F919-455C-B101-4A3740F077B6}" destId="{E140CB80-D511-4E35-AD0B-FC8365BBA27D}"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F27CE-AF5E-4C48-B9A6-E6DB0B420BA9}">
      <dsp:nvSpPr>
        <dsp:cNvPr id="0" name=""/>
        <dsp:cNvSpPr/>
      </dsp:nvSpPr>
      <dsp:spPr>
        <a:xfrm>
          <a:off x="150147" y="279521"/>
          <a:ext cx="913554" cy="9135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125703-A6C5-4883-B595-ED27429063D5}">
      <dsp:nvSpPr>
        <dsp:cNvPr id="0" name=""/>
        <dsp:cNvSpPr/>
      </dsp:nvSpPr>
      <dsp:spPr>
        <a:xfrm>
          <a:off x="341993" y="471368"/>
          <a:ext cx="529861" cy="52986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C7A530-BB16-4302-AF9E-CA0CB7B94A77}">
      <dsp:nvSpPr>
        <dsp:cNvPr id="0" name=""/>
        <dsp:cNvSpPr/>
      </dsp:nvSpPr>
      <dsp:spPr>
        <a:xfrm>
          <a:off x="1259463" y="279521"/>
          <a:ext cx="2153379" cy="91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1" u="none" kern="1200" dirty="0"/>
            <a:t>Establish a small working group.</a:t>
          </a:r>
          <a:endParaRPr lang="en-US" sz="1700" u="none" kern="1200" dirty="0"/>
        </a:p>
      </dsp:txBody>
      <dsp:txXfrm>
        <a:off x="1259463" y="279521"/>
        <a:ext cx="2153379" cy="913554"/>
      </dsp:txXfrm>
    </dsp:sp>
    <dsp:sp modelId="{314954C1-6866-401E-86E5-89F1463C9A47}">
      <dsp:nvSpPr>
        <dsp:cNvPr id="0" name=""/>
        <dsp:cNvSpPr/>
      </dsp:nvSpPr>
      <dsp:spPr>
        <a:xfrm>
          <a:off x="3788053" y="279521"/>
          <a:ext cx="913554" cy="9135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38CB2-7A7E-4B22-A210-38DCD5821320}">
      <dsp:nvSpPr>
        <dsp:cNvPr id="0" name=""/>
        <dsp:cNvSpPr/>
      </dsp:nvSpPr>
      <dsp:spPr>
        <a:xfrm>
          <a:off x="3979900" y="471368"/>
          <a:ext cx="529861" cy="52986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4BDD91-39DD-436C-8AE9-BAF550382C75}">
      <dsp:nvSpPr>
        <dsp:cNvPr id="0" name=""/>
        <dsp:cNvSpPr/>
      </dsp:nvSpPr>
      <dsp:spPr>
        <a:xfrm>
          <a:off x="4897370" y="279521"/>
          <a:ext cx="2153379" cy="91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1" kern="1200" dirty="0"/>
            <a:t>Involve judges, IT folks, and court administrators.</a:t>
          </a:r>
          <a:endParaRPr lang="en-US" sz="1700" kern="1200" dirty="0"/>
        </a:p>
      </dsp:txBody>
      <dsp:txXfrm>
        <a:off x="4897370" y="279521"/>
        <a:ext cx="2153379" cy="913554"/>
      </dsp:txXfrm>
    </dsp:sp>
    <dsp:sp modelId="{B1BF72F5-0045-4CB2-AC15-66A974705423}">
      <dsp:nvSpPr>
        <dsp:cNvPr id="0" name=""/>
        <dsp:cNvSpPr/>
      </dsp:nvSpPr>
      <dsp:spPr>
        <a:xfrm>
          <a:off x="150147" y="1681806"/>
          <a:ext cx="913554" cy="91355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438082-0D07-418A-82B8-D24AC62EE6C1}">
      <dsp:nvSpPr>
        <dsp:cNvPr id="0" name=""/>
        <dsp:cNvSpPr/>
      </dsp:nvSpPr>
      <dsp:spPr>
        <a:xfrm>
          <a:off x="341993" y="1873653"/>
          <a:ext cx="529861" cy="529861"/>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9BAB55-5189-4DB4-AF8D-DE53292FA3EB}">
      <dsp:nvSpPr>
        <dsp:cNvPr id="0" name=""/>
        <dsp:cNvSpPr/>
      </dsp:nvSpPr>
      <dsp:spPr>
        <a:xfrm>
          <a:off x="1259463" y="1681806"/>
          <a:ext cx="2153379" cy="91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1" kern="1200" dirty="0"/>
            <a:t>Identify the First Principle(s), case type, and platform architects.</a:t>
          </a:r>
          <a:endParaRPr lang="en-US" sz="1700" kern="1200" dirty="0"/>
        </a:p>
      </dsp:txBody>
      <dsp:txXfrm>
        <a:off x="1259463" y="1681806"/>
        <a:ext cx="2153379" cy="913554"/>
      </dsp:txXfrm>
    </dsp:sp>
    <dsp:sp modelId="{49B5BD9A-24BC-4FDE-9152-F8DCBE358399}">
      <dsp:nvSpPr>
        <dsp:cNvPr id="0" name=""/>
        <dsp:cNvSpPr/>
      </dsp:nvSpPr>
      <dsp:spPr>
        <a:xfrm>
          <a:off x="3788053" y="1681806"/>
          <a:ext cx="913554" cy="91355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E451B3-3209-4D8A-BFC3-E97F53FE0789}">
      <dsp:nvSpPr>
        <dsp:cNvPr id="0" name=""/>
        <dsp:cNvSpPr/>
      </dsp:nvSpPr>
      <dsp:spPr>
        <a:xfrm>
          <a:off x="3979900" y="1873653"/>
          <a:ext cx="529861" cy="529861"/>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8A7F12-1484-4804-A077-F09BBA2D1152}">
      <dsp:nvSpPr>
        <dsp:cNvPr id="0" name=""/>
        <dsp:cNvSpPr/>
      </dsp:nvSpPr>
      <dsp:spPr>
        <a:xfrm>
          <a:off x="4897370" y="1681806"/>
          <a:ext cx="2153379" cy="91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1" kern="1200" dirty="0"/>
            <a:t>Create an implementation task force, including a project champion.</a:t>
          </a:r>
          <a:endParaRPr lang="en-US" sz="1700" kern="1200" dirty="0"/>
        </a:p>
      </dsp:txBody>
      <dsp:txXfrm>
        <a:off x="4897370" y="1681806"/>
        <a:ext cx="2153379" cy="913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C4032-83E3-44A4-9847-D666CF45554E}">
      <dsp:nvSpPr>
        <dsp:cNvPr id="0" name=""/>
        <dsp:cNvSpPr/>
      </dsp:nvSpPr>
      <dsp:spPr>
        <a:xfrm>
          <a:off x="150147" y="279521"/>
          <a:ext cx="913554" cy="9135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EE9B1-A816-4818-852E-0BCA88D8D527}">
      <dsp:nvSpPr>
        <dsp:cNvPr id="0" name=""/>
        <dsp:cNvSpPr/>
      </dsp:nvSpPr>
      <dsp:spPr>
        <a:xfrm>
          <a:off x="341993" y="471368"/>
          <a:ext cx="529861" cy="52986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F84663-5A17-40F5-A443-CF8B36025D0B}">
      <dsp:nvSpPr>
        <dsp:cNvPr id="0" name=""/>
        <dsp:cNvSpPr/>
      </dsp:nvSpPr>
      <dsp:spPr>
        <a:xfrm>
          <a:off x="1259463" y="279521"/>
          <a:ext cx="2153379" cy="91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b="1" u="none" kern="1200" dirty="0"/>
            <a:t>Liberate the implementation task force</a:t>
          </a:r>
          <a:endParaRPr lang="en-US" sz="2300" kern="1200" dirty="0"/>
        </a:p>
      </dsp:txBody>
      <dsp:txXfrm>
        <a:off x="1259463" y="279521"/>
        <a:ext cx="2153379" cy="913554"/>
      </dsp:txXfrm>
    </dsp:sp>
    <dsp:sp modelId="{834BF7A7-F73A-4891-ADCC-CCF31F92F82E}">
      <dsp:nvSpPr>
        <dsp:cNvPr id="0" name=""/>
        <dsp:cNvSpPr/>
      </dsp:nvSpPr>
      <dsp:spPr>
        <a:xfrm>
          <a:off x="3788053" y="279521"/>
          <a:ext cx="913554" cy="9135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20BBD-D03C-43CE-BCBA-558B31B4E122}">
      <dsp:nvSpPr>
        <dsp:cNvPr id="0" name=""/>
        <dsp:cNvSpPr/>
      </dsp:nvSpPr>
      <dsp:spPr>
        <a:xfrm>
          <a:off x="3979900" y="471368"/>
          <a:ext cx="529861" cy="52986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47B585-5EC2-460F-818F-1FE37C34ABE4}">
      <dsp:nvSpPr>
        <dsp:cNvPr id="0" name=""/>
        <dsp:cNvSpPr/>
      </dsp:nvSpPr>
      <dsp:spPr>
        <a:xfrm>
          <a:off x="4897370" y="279521"/>
          <a:ext cx="2153379" cy="91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b="1" kern="1200"/>
            <a:t>Create a wild animal group.</a:t>
          </a:r>
          <a:endParaRPr lang="en-US" sz="2300" kern="1200"/>
        </a:p>
      </dsp:txBody>
      <dsp:txXfrm>
        <a:off x="4897370" y="279521"/>
        <a:ext cx="2153379" cy="913554"/>
      </dsp:txXfrm>
    </dsp:sp>
    <dsp:sp modelId="{BD6859AD-8D52-45A6-B45E-6427C5413EC5}">
      <dsp:nvSpPr>
        <dsp:cNvPr id="0" name=""/>
        <dsp:cNvSpPr/>
      </dsp:nvSpPr>
      <dsp:spPr>
        <a:xfrm>
          <a:off x="150147" y="1681806"/>
          <a:ext cx="913554" cy="91355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76772-8EE0-4B06-9BD4-997597339EA2}">
      <dsp:nvSpPr>
        <dsp:cNvPr id="0" name=""/>
        <dsp:cNvSpPr/>
      </dsp:nvSpPr>
      <dsp:spPr>
        <a:xfrm>
          <a:off x="341993" y="1873653"/>
          <a:ext cx="529861" cy="529861"/>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A58F74-FCF0-414E-BEF2-6F03512E678B}">
      <dsp:nvSpPr>
        <dsp:cNvPr id="0" name=""/>
        <dsp:cNvSpPr/>
      </dsp:nvSpPr>
      <dsp:spPr>
        <a:xfrm>
          <a:off x="1259463" y="1681806"/>
          <a:ext cx="2153379" cy="91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b="1" kern="1200" dirty="0"/>
            <a:t>Build an MVP.</a:t>
          </a:r>
          <a:endParaRPr lang="en-US" sz="2300" kern="1200" dirty="0"/>
        </a:p>
      </dsp:txBody>
      <dsp:txXfrm>
        <a:off x="1259463" y="1681806"/>
        <a:ext cx="2153379" cy="913554"/>
      </dsp:txXfrm>
    </dsp:sp>
    <dsp:sp modelId="{677993D4-9108-4F65-8654-05DA49ACBD78}">
      <dsp:nvSpPr>
        <dsp:cNvPr id="0" name=""/>
        <dsp:cNvSpPr/>
      </dsp:nvSpPr>
      <dsp:spPr>
        <a:xfrm>
          <a:off x="3788053" y="1681806"/>
          <a:ext cx="913554" cy="91355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B1AFD-6B4C-42CA-9203-DD6553BA31AD}">
      <dsp:nvSpPr>
        <dsp:cNvPr id="0" name=""/>
        <dsp:cNvSpPr/>
      </dsp:nvSpPr>
      <dsp:spPr>
        <a:xfrm>
          <a:off x="3979900" y="1873653"/>
          <a:ext cx="529861" cy="529861"/>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A06942-B93C-40E1-AD3F-D764DC330332}">
      <dsp:nvSpPr>
        <dsp:cNvPr id="0" name=""/>
        <dsp:cNvSpPr/>
      </dsp:nvSpPr>
      <dsp:spPr>
        <a:xfrm>
          <a:off x="4897370" y="1681806"/>
          <a:ext cx="2153379" cy="91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b="1" kern="1200"/>
            <a:t>Make it Mandatory.</a:t>
          </a:r>
          <a:endParaRPr lang="en-US" sz="2300" kern="1200"/>
        </a:p>
      </dsp:txBody>
      <dsp:txXfrm>
        <a:off x="4897370" y="1681806"/>
        <a:ext cx="2153379" cy="913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8FA36-95A3-4017-905E-BBE3A3E0B6D6}">
      <dsp:nvSpPr>
        <dsp:cNvPr id="0" name=""/>
        <dsp:cNvSpPr/>
      </dsp:nvSpPr>
      <dsp:spPr>
        <a:xfrm>
          <a:off x="150147" y="980664"/>
          <a:ext cx="913554" cy="9135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0A5A5A-1806-4501-BF89-3156E59023BA}">
      <dsp:nvSpPr>
        <dsp:cNvPr id="0" name=""/>
        <dsp:cNvSpPr/>
      </dsp:nvSpPr>
      <dsp:spPr>
        <a:xfrm>
          <a:off x="341993" y="1172510"/>
          <a:ext cx="529861" cy="52986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C6F09C-76A3-46EA-B402-E5775397BD18}">
      <dsp:nvSpPr>
        <dsp:cNvPr id="0" name=""/>
        <dsp:cNvSpPr/>
      </dsp:nvSpPr>
      <dsp:spPr>
        <a:xfrm>
          <a:off x="1259463" y="980664"/>
          <a:ext cx="2153379" cy="91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b="1" u="none" kern="1200" dirty="0"/>
            <a:t>Pilot the program</a:t>
          </a:r>
          <a:r>
            <a:rPr lang="en-US" sz="2300" b="1" kern="1200" dirty="0"/>
            <a:t>.</a:t>
          </a:r>
          <a:endParaRPr lang="en-US" sz="2300" kern="1200" dirty="0"/>
        </a:p>
      </dsp:txBody>
      <dsp:txXfrm>
        <a:off x="1259463" y="980664"/>
        <a:ext cx="2153379" cy="913554"/>
      </dsp:txXfrm>
    </dsp:sp>
    <dsp:sp modelId="{A65B05AE-40B5-4D9B-B7F4-9C8015CA21B7}">
      <dsp:nvSpPr>
        <dsp:cNvPr id="0" name=""/>
        <dsp:cNvSpPr/>
      </dsp:nvSpPr>
      <dsp:spPr>
        <a:xfrm>
          <a:off x="3788053" y="980664"/>
          <a:ext cx="913554" cy="9135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AB4B1-3E61-4EC2-B721-63CA0F5B3FF1}">
      <dsp:nvSpPr>
        <dsp:cNvPr id="0" name=""/>
        <dsp:cNvSpPr/>
      </dsp:nvSpPr>
      <dsp:spPr>
        <a:xfrm>
          <a:off x="3979900" y="1172510"/>
          <a:ext cx="529861" cy="52986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40CB80-D511-4E35-AD0B-FC8365BBA27D}">
      <dsp:nvSpPr>
        <dsp:cNvPr id="0" name=""/>
        <dsp:cNvSpPr/>
      </dsp:nvSpPr>
      <dsp:spPr>
        <a:xfrm>
          <a:off x="4897370" y="980664"/>
          <a:ext cx="2153379" cy="91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b="1" kern="1200" dirty="0"/>
            <a:t>Test it and test it again pre-pilot. </a:t>
          </a:r>
          <a:endParaRPr lang="en-US" sz="2300" kern="1200" dirty="0"/>
        </a:p>
      </dsp:txBody>
      <dsp:txXfrm>
        <a:off x="4897370" y="980664"/>
        <a:ext cx="2153379" cy="91355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E9DBB-38CF-4779-B006-24F95958DA08}" type="datetimeFigureOut">
              <a:rPr lang="en-US" smtClean="0"/>
              <a:t>11/15/20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E0D80B-2B3D-4ADA-B08F-A16296B5D099}" type="slidenum">
              <a:rPr lang="en-US" smtClean="0"/>
              <a:t>‹#›</a:t>
            </a:fld>
            <a:endParaRPr lang="en-US"/>
          </a:p>
        </p:txBody>
      </p:sp>
    </p:spTree>
    <p:extLst>
      <p:ext uri="{BB962C8B-B14F-4D97-AF65-F5344CB8AC3E}">
        <p14:creationId xmlns:p14="http://schemas.microsoft.com/office/powerpoint/2010/main" val="307725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9915F-9DE6-4BBA-AC2D-39437D600224}" type="slidenum">
              <a:rPr lang="en-US" smtClean="0"/>
              <a:t>1</a:t>
            </a:fld>
            <a:endParaRPr lang="en-US"/>
          </a:p>
        </p:txBody>
      </p:sp>
    </p:spTree>
    <p:extLst>
      <p:ext uri="{BB962C8B-B14F-4D97-AF65-F5344CB8AC3E}">
        <p14:creationId xmlns:p14="http://schemas.microsoft.com/office/powerpoint/2010/main" val="1748676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baseline="0" dirty="0"/>
              <a:t>Theme 3—An In-depth Look Into Utah’s ODR Model and a Report on Some of the Preliminary Findings Regarding that Model by the National Center for State Courts:</a:t>
            </a:r>
          </a:p>
          <a:p>
            <a:pPr marL="0" indent="0">
              <a:buNone/>
            </a:pPr>
            <a:endParaRPr lang="en-US" dirty="0"/>
          </a:p>
          <a:p>
            <a:pPr marL="228600" indent="-228600">
              <a:buAutoNum type="arabicPeriod"/>
            </a:pPr>
            <a:r>
              <a:rPr lang="en-US" dirty="0"/>
              <a:t>A soup to nuts history of Utah’s ODR efforts</a:t>
            </a:r>
            <a:r>
              <a:rPr lang="en-US" baseline="0" dirty="0"/>
              <a:t> for the purposes of contextualizing the remainder of the discussion.  </a:t>
            </a:r>
          </a:p>
          <a:p>
            <a:pPr marL="228600" indent="-228600">
              <a:buAutoNum type="arabicPeriod"/>
            </a:pPr>
            <a:endParaRPr lang="en-US" baseline="0" dirty="0"/>
          </a:p>
          <a:p>
            <a:pPr marL="228600" indent="-228600">
              <a:buAutoNum type="arabicPeriod"/>
            </a:pPr>
            <a:r>
              <a:rPr lang="en-US" baseline="0" dirty="0"/>
              <a:t>Roughly 3, 3 &amp; 1/2 years ago began the process. . . .</a:t>
            </a:r>
          </a:p>
          <a:p>
            <a:pPr marL="228600" indent="-228600">
              <a:buAutoNum type="arabicPeriod"/>
            </a:pPr>
            <a:endParaRPr lang="en-US" baseline="0" dirty="0"/>
          </a:p>
          <a:p>
            <a:pPr marL="228600" indent="-228600">
              <a:buAutoNum type="arabicPeriod"/>
            </a:pPr>
            <a:r>
              <a:rPr lang="en-US" baseline="0" dirty="0"/>
              <a:t>. . . . Nearing the completion of the independent evaluation by the National Center for State Courts.</a:t>
            </a:r>
          </a:p>
          <a:p>
            <a:pPr marL="228600" indent="-228600">
              <a:buAutoNum type="arabicPeriod"/>
            </a:pPr>
            <a:endParaRPr lang="en-US" baseline="0" dirty="0"/>
          </a:p>
          <a:p>
            <a:pPr marL="228600" indent="-228600">
              <a:buAutoNum type="arabicPeriod"/>
            </a:pPr>
            <a:r>
              <a:rPr lang="en-US" baseline="0" dirty="0"/>
              <a:t>Much of the data and language that follows is taken from a draft of that report. </a:t>
            </a:r>
            <a:r>
              <a:rPr lang="en-US" u="sng" baseline="0" dirty="0"/>
              <a:t>And I really need to emphasize this is all preliminary and subject to change</a:t>
            </a:r>
            <a:r>
              <a:rPr lang="en-US" baseline="0" dirty="0"/>
              <a:t>.</a:t>
            </a:r>
            <a:endParaRPr lang="en-US" dirty="0"/>
          </a:p>
        </p:txBody>
      </p:sp>
      <p:sp>
        <p:nvSpPr>
          <p:cNvPr id="4" name="Slide Number Placeholder 3"/>
          <p:cNvSpPr>
            <a:spLocks noGrp="1"/>
          </p:cNvSpPr>
          <p:nvPr>
            <p:ph type="sldNum" sz="quarter" idx="10"/>
          </p:nvPr>
        </p:nvSpPr>
        <p:spPr/>
        <p:txBody>
          <a:bodyPr/>
          <a:lstStyle/>
          <a:p>
            <a:fld id="{73E0D80B-2B3D-4ADA-B08F-A16296B5D099}" type="slidenum">
              <a:rPr lang="en-US" smtClean="0"/>
              <a:t>13</a:t>
            </a:fld>
            <a:endParaRPr lang="en-US"/>
          </a:p>
        </p:txBody>
      </p:sp>
    </p:spTree>
    <p:extLst>
      <p:ext uri="{BB962C8B-B14F-4D97-AF65-F5344CB8AC3E}">
        <p14:creationId xmlns:p14="http://schemas.microsoft.com/office/powerpoint/2010/main" val="3303027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buAutoNum type="arabicPeriod"/>
            </a:pPr>
            <a:r>
              <a:rPr lang="en-US" b="0" dirty="0"/>
              <a:t>Unplanned consequence; happy accident: 45% time savings in court staff time per case. </a:t>
            </a:r>
          </a:p>
          <a:p>
            <a:pPr marL="228600" indent="-228600" algn="just">
              <a:buAutoNum type="arabicPeriod"/>
            </a:pPr>
            <a:endParaRPr lang="en-US" b="0" dirty="0"/>
          </a:p>
          <a:p>
            <a:pPr marL="228600" indent="-228600" algn="just">
              <a:buAutoNum type="arabicPeriod"/>
            </a:pPr>
            <a:r>
              <a:rPr lang="en-US" b="0" dirty="0"/>
              <a:t>H</a:t>
            </a:r>
            <a:r>
              <a:rPr lang="en-US" dirty="0"/>
              <a:t>ow this scales.</a:t>
            </a:r>
          </a:p>
          <a:p>
            <a:pPr marL="228600" indent="-228600" algn="just">
              <a:buAutoNum type="arabicPeriod"/>
            </a:pPr>
            <a:endParaRPr lang="en-US" dirty="0"/>
          </a:p>
          <a:p>
            <a:pPr marL="228600" indent="-228600" algn="just">
              <a:buAutoNum type="arabicPeriod"/>
            </a:pPr>
            <a:r>
              <a:rPr lang="en-US" dirty="0"/>
              <a:t>Based on data collected by pilot test court</a:t>
            </a:r>
            <a:r>
              <a:rPr lang="en-US" baseline="0" dirty="0"/>
              <a:t> (versus NCSC study).</a:t>
            </a:r>
            <a:endParaRPr lang="en-US" dirty="0"/>
          </a:p>
          <a:p>
            <a:pPr marL="228600" indent="-228600" algn="just">
              <a:buAutoNum type="arabicPeriod"/>
            </a:pPr>
            <a:endParaRPr lang="en-US" dirty="0"/>
          </a:p>
          <a:p>
            <a:pPr marL="228600" indent="-228600" algn="just">
              <a:buAutoNum type="arabicPeriod"/>
            </a:pPr>
            <a:r>
              <a:rPr lang="en-US" dirty="0"/>
              <a:t>Time savings:</a:t>
            </a:r>
          </a:p>
          <a:p>
            <a:pPr marL="228600" indent="-228600" algn="just">
              <a:buAutoNum type="arabicPeriod"/>
            </a:pPr>
            <a:endParaRPr lang="en-US" dirty="0"/>
          </a:p>
          <a:p>
            <a:pPr marL="685800" lvl="1" indent="-228600" algn="just">
              <a:buAutoNum type="alphaUcPeriod"/>
            </a:pPr>
            <a:r>
              <a:rPr lang="en-US" baseline="0" dirty="0"/>
              <a:t>C</a:t>
            </a:r>
            <a:r>
              <a:rPr lang="en-US" u="none" dirty="0"/>
              <a:t>ase initiation </a:t>
            </a:r>
            <a:r>
              <a:rPr lang="en-US" dirty="0"/>
              <a:t>in data entry, document scanning, and uploading;</a:t>
            </a:r>
          </a:p>
          <a:p>
            <a:pPr marL="685800" lvl="1" indent="-228600" algn="just">
              <a:buAutoNum type="alphaUcPeriod"/>
            </a:pPr>
            <a:r>
              <a:rPr lang="en-US" dirty="0"/>
              <a:t>When service is reported to the court; and</a:t>
            </a:r>
          </a:p>
          <a:p>
            <a:pPr marL="685800" lvl="1" indent="-228600" algn="just">
              <a:buAutoNum type="alphaUcPeriod"/>
            </a:pPr>
            <a:r>
              <a:rPr lang="en-US" dirty="0"/>
              <a:t>When the case is resolved.</a:t>
            </a:r>
          </a:p>
          <a:p>
            <a:pPr marL="685800" lvl="1" indent="-228600" algn="just">
              <a:buAutoNum type="alphaUcPeriod"/>
            </a:pPr>
            <a:endParaRPr lang="en-US" dirty="0"/>
          </a:p>
          <a:p>
            <a:pPr marL="0" indent="0" algn="just">
              <a:buFont typeface="+mj-lt"/>
              <a:buNone/>
            </a:pPr>
            <a:r>
              <a:rPr lang="en-US" dirty="0"/>
              <a:t>5.</a:t>
            </a:r>
            <a:r>
              <a:rPr lang="en-US" baseline="0" dirty="0"/>
              <a:t> Allows for more assistance by clerks; hence A2J improvement.</a:t>
            </a:r>
          </a:p>
        </p:txBody>
      </p:sp>
      <p:sp>
        <p:nvSpPr>
          <p:cNvPr id="4" name="Slide Number Placeholder 3"/>
          <p:cNvSpPr>
            <a:spLocks noGrp="1"/>
          </p:cNvSpPr>
          <p:nvPr>
            <p:ph type="sldNum" sz="quarter" idx="10"/>
          </p:nvPr>
        </p:nvSpPr>
        <p:spPr/>
        <p:txBody>
          <a:bodyPr/>
          <a:lstStyle/>
          <a:p>
            <a:fld id="{73E0D80B-2B3D-4ADA-B08F-A16296B5D099}" type="slidenum">
              <a:rPr lang="en-US" smtClean="0"/>
              <a:t>14</a:t>
            </a:fld>
            <a:endParaRPr lang="en-US"/>
          </a:p>
        </p:txBody>
      </p:sp>
    </p:spTree>
    <p:extLst>
      <p:ext uri="{BB962C8B-B14F-4D97-AF65-F5344CB8AC3E}">
        <p14:creationId xmlns:p14="http://schemas.microsoft.com/office/powerpoint/2010/main" val="314538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buAutoNum type="arabicPeriod"/>
            </a:pPr>
            <a:r>
              <a:rPr lang="en-US" b="0" dirty="0"/>
              <a:t>Unplanned consequence; happy accident: 45% time savings in court staff time per case. </a:t>
            </a:r>
          </a:p>
          <a:p>
            <a:pPr marL="228600" indent="-228600" algn="just">
              <a:buAutoNum type="arabicPeriod"/>
            </a:pPr>
            <a:endParaRPr lang="en-US" b="0" dirty="0"/>
          </a:p>
          <a:p>
            <a:pPr marL="228600" indent="-228600" algn="just">
              <a:buAutoNum type="arabicPeriod"/>
            </a:pPr>
            <a:r>
              <a:rPr lang="en-US" b="0" dirty="0"/>
              <a:t>H</a:t>
            </a:r>
            <a:r>
              <a:rPr lang="en-US" dirty="0"/>
              <a:t>ow this scales.</a:t>
            </a:r>
          </a:p>
          <a:p>
            <a:pPr marL="228600" indent="-228600" algn="just">
              <a:buAutoNum type="arabicPeriod"/>
            </a:pPr>
            <a:endParaRPr lang="en-US" dirty="0"/>
          </a:p>
          <a:p>
            <a:pPr marL="228600" indent="-228600" algn="just">
              <a:buAutoNum type="arabicPeriod"/>
            </a:pPr>
            <a:r>
              <a:rPr lang="en-US" dirty="0"/>
              <a:t>Based on data collected by pilot test court</a:t>
            </a:r>
            <a:r>
              <a:rPr lang="en-US" baseline="0" dirty="0"/>
              <a:t> (versus NCSC study).</a:t>
            </a:r>
            <a:endParaRPr lang="en-US" dirty="0"/>
          </a:p>
          <a:p>
            <a:pPr marL="228600" indent="-228600" algn="just">
              <a:buAutoNum type="arabicPeriod"/>
            </a:pPr>
            <a:endParaRPr lang="en-US" dirty="0"/>
          </a:p>
          <a:p>
            <a:pPr marL="228600" indent="-228600" algn="just">
              <a:buAutoNum type="arabicPeriod"/>
            </a:pPr>
            <a:r>
              <a:rPr lang="en-US" dirty="0"/>
              <a:t>Time savings:</a:t>
            </a:r>
          </a:p>
          <a:p>
            <a:pPr marL="228600" indent="-228600" algn="just">
              <a:buAutoNum type="arabicPeriod"/>
            </a:pPr>
            <a:endParaRPr lang="en-US" dirty="0"/>
          </a:p>
          <a:p>
            <a:pPr marL="685800" lvl="1" indent="-228600" algn="just">
              <a:buAutoNum type="alphaUcPeriod"/>
            </a:pPr>
            <a:r>
              <a:rPr lang="en-US" baseline="0" dirty="0"/>
              <a:t>C</a:t>
            </a:r>
            <a:r>
              <a:rPr lang="en-US" u="none" dirty="0"/>
              <a:t>ase initiation </a:t>
            </a:r>
            <a:r>
              <a:rPr lang="en-US" dirty="0"/>
              <a:t>in data entry, document scanning, and uploading;</a:t>
            </a:r>
          </a:p>
          <a:p>
            <a:pPr marL="685800" lvl="1" indent="-228600" algn="just">
              <a:buAutoNum type="alphaUcPeriod"/>
            </a:pPr>
            <a:r>
              <a:rPr lang="en-US" dirty="0"/>
              <a:t>When service is reported to the court; and</a:t>
            </a:r>
          </a:p>
          <a:p>
            <a:pPr marL="685800" lvl="1" indent="-228600" algn="just">
              <a:buAutoNum type="alphaUcPeriod"/>
            </a:pPr>
            <a:r>
              <a:rPr lang="en-US" dirty="0"/>
              <a:t>When the case is resolved.</a:t>
            </a:r>
          </a:p>
          <a:p>
            <a:pPr marL="685800" lvl="1" indent="-228600" algn="just">
              <a:buAutoNum type="alphaUcPeriod"/>
            </a:pPr>
            <a:endParaRPr lang="en-US" dirty="0"/>
          </a:p>
          <a:p>
            <a:pPr marL="0" indent="0" algn="just">
              <a:buFont typeface="+mj-lt"/>
              <a:buNone/>
            </a:pPr>
            <a:r>
              <a:rPr lang="en-US" dirty="0"/>
              <a:t>5.</a:t>
            </a:r>
            <a:r>
              <a:rPr lang="en-US" baseline="0" dirty="0"/>
              <a:t> Allows for more assistance by clerks; hence A2J improvement.</a:t>
            </a:r>
          </a:p>
        </p:txBody>
      </p:sp>
      <p:sp>
        <p:nvSpPr>
          <p:cNvPr id="4" name="Slide Number Placeholder 3"/>
          <p:cNvSpPr>
            <a:spLocks noGrp="1"/>
          </p:cNvSpPr>
          <p:nvPr>
            <p:ph type="sldNum" sz="quarter" idx="10"/>
          </p:nvPr>
        </p:nvSpPr>
        <p:spPr/>
        <p:txBody>
          <a:bodyPr/>
          <a:lstStyle/>
          <a:p>
            <a:fld id="{73E0D80B-2B3D-4ADA-B08F-A16296B5D099}" type="slidenum">
              <a:rPr lang="en-US" smtClean="0"/>
              <a:t>15</a:t>
            </a:fld>
            <a:endParaRPr lang="en-US"/>
          </a:p>
        </p:txBody>
      </p:sp>
    </p:spTree>
    <p:extLst>
      <p:ext uri="{BB962C8B-B14F-4D97-AF65-F5344CB8AC3E}">
        <p14:creationId xmlns:p14="http://schemas.microsoft.com/office/powerpoint/2010/main" val="452932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A2J aspect seems apparent—fewer unnecessary trips to the courthouse mean less intrusion and less expense.</a:t>
            </a:r>
            <a:br>
              <a:rPr lang="en-US" dirty="0"/>
            </a:br>
            <a:br>
              <a:rPr lang="en-US" dirty="0"/>
            </a:br>
            <a:r>
              <a:rPr lang="en-US" dirty="0"/>
              <a:t>“</a:t>
            </a:r>
            <a:r>
              <a:rPr lang="en-US" sz="1200" b="1" kern="1200" cap="none" dirty="0">
                <a:solidFill>
                  <a:schemeClr val="tx1">
                    <a:lumMod val="85000"/>
                    <a:lumOff val="15000"/>
                  </a:schemeClr>
                </a:solidFill>
                <a:effectLst/>
                <a:latin typeface="+mn-lt"/>
                <a:ea typeface="+mn-ea"/>
                <a:cs typeface="+mn-cs"/>
              </a:rPr>
              <a:t>The number of hearings per case has gone down since . . . ODR was introduced. . . . Earlier, more cases would be scheduled for hearing than could reasonably be brought before the court in one day. The resulting backlog meant that parties would have to come back to be heard another day. Better communication between the parties involved, throughout the process, by virtue of the option to chat on the platform has also played a part in reducing the number of hearings. The parties are better prepared for the proceedings and they can be completed in a timely manner.” </a:t>
            </a:r>
            <a:endParaRPr lang="en-US" dirty="0"/>
          </a:p>
          <a:p>
            <a:pPr marL="228600" indent="-228600">
              <a:buAutoNum type="arabicPeriod"/>
            </a:pPr>
            <a:endParaRPr lang="en-US" dirty="0"/>
          </a:p>
          <a:p>
            <a:pPr marL="228600" indent="-228600">
              <a:buAutoNum type="arabicPeriod"/>
            </a:pPr>
            <a:r>
              <a:rPr lang="en-US" dirty="0"/>
              <a:t>How much less, you ask. . . . </a:t>
            </a:r>
          </a:p>
        </p:txBody>
      </p:sp>
      <p:sp>
        <p:nvSpPr>
          <p:cNvPr id="4" name="Slide Number Placeholder 3"/>
          <p:cNvSpPr>
            <a:spLocks noGrp="1"/>
          </p:cNvSpPr>
          <p:nvPr>
            <p:ph type="sldNum" sz="quarter" idx="10"/>
          </p:nvPr>
        </p:nvSpPr>
        <p:spPr/>
        <p:txBody>
          <a:bodyPr/>
          <a:lstStyle/>
          <a:p>
            <a:fld id="{73E0D80B-2B3D-4ADA-B08F-A16296B5D099}" type="slidenum">
              <a:rPr lang="en-US" smtClean="0"/>
              <a:t>16</a:t>
            </a:fld>
            <a:endParaRPr lang="en-US"/>
          </a:p>
        </p:txBody>
      </p:sp>
    </p:spTree>
    <p:extLst>
      <p:ext uri="{BB962C8B-B14F-4D97-AF65-F5344CB8AC3E}">
        <p14:creationId xmlns:p14="http://schemas.microsoft.com/office/powerpoint/2010/main" val="1422669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dirty="0"/>
              <a:t>“For the baseline[], 1022 unique cases ha[d] 2255 hearings. The mean number of hearings per case was 2.66 and there was a maximum of 8 hearings for a case. Since the launch of the ODR platform, 743 cases had 941 hearings. There has been an average of 1.5 hearings per case and a maximum of 4 hearings for a case.”  </a:t>
            </a:r>
          </a:p>
        </p:txBody>
      </p:sp>
      <p:sp>
        <p:nvSpPr>
          <p:cNvPr id="4" name="Slide Number Placeholder 3"/>
          <p:cNvSpPr>
            <a:spLocks noGrp="1"/>
          </p:cNvSpPr>
          <p:nvPr>
            <p:ph type="sldNum" sz="quarter" idx="10"/>
          </p:nvPr>
        </p:nvSpPr>
        <p:spPr/>
        <p:txBody>
          <a:bodyPr/>
          <a:lstStyle/>
          <a:p>
            <a:fld id="{73E0D80B-2B3D-4ADA-B08F-A16296B5D099}" type="slidenum">
              <a:rPr lang="en-US" smtClean="0"/>
              <a:t>17</a:t>
            </a:fld>
            <a:endParaRPr lang="en-US"/>
          </a:p>
        </p:txBody>
      </p:sp>
    </p:spTree>
    <p:extLst>
      <p:ext uri="{BB962C8B-B14F-4D97-AF65-F5344CB8AC3E}">
        <p14:creationId xmlns:p14="http://schemas.microsoft.com/office/powerpoint/2010/main" val="238967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Put differently,</a:t>
            </a:r>
            <a:r>
              <a:rPr lang="en-US" baseline="0" dirty="0"/>
              <a:t> ODR has resulted in a 44% reduction in the number of hearings.</a:t>
            </a:r>
          </a:p>
          <a:p>
            <a:pPr marL="228600" indent="-228600">
              <a:buAutoNum type="arabicPeriod"/>
            </a:pPr>
            <a:endParaRPr lang="en-US" baseline="0" dirty="0"/>
          </a:p>
          <a:p>
            <a:pPr marL="228600" indent="-228600">
              <a:buAutoNum type="arabicPeriod"/>
            </a:pPr>
            <a:r>
              <a:rPr lang="en-US" baseline="0" dirty="0"/>
              <a:t>What about time to disposition?</a:t>
            </a:r>
            <a:endParaRPr lang="en-US" dirty="0"/>
          </a:p>
        </p:txBody>
      </p:sp>
      <p:sp>
        <p:nvSpPr>
          <p:cNvPr id="4" name="Slide Number Placeholder 3"/>
          <p:cNvSpPr>
            <a:spLocks noGrp="1"/>
          </p:cNvSpPr>
          <p:nvPr>
            <p:ph type="sldNum" sz="quarter" idx="10"/>
          </p:nvPr>
        </p:nvSpPr>
        <p:spPr/>
        <p:txBody>
          <a:bodyPr/>
          <a:lstStyle/>
          <a:p>
            <a:fld id="{73E0D80B-2B3D-4ADA-B08F-A16296B5D099}" type="slidenum">
              <a:rPr lang="en-US" smtClean="0"/>
              <a:t>18</a:t>
            </a:fld>
            <a:endParaRPr lang="en-US"/>
          </a:p>
        </p:txBody>
      </p:sp>
    </p:spTree>
    <p:extLst>
      <p:ext uri="{BB962C8B-B14F-4D97-AF65-F5344CB8AC3E}">
        <p14:creationId xmlns:p14="http://schemas.microsoft.com/office/powerpoint/2010/main" val="2983002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dirty="0"/>
              <a:t>From the date that a case was filed it took, on average, 93 days for the first hearing to take place in the baseline period. That number was reduced by a month after the ODR system was launched, taking, on average, 63 days for the first hearing. </a:t>
            </a:r>
          </a:p>
          <a:p>
            <a:pPr algn="just"/>
            <a:endParaRPr lang="en-US" b="0" dirty="0"/>
          </a:p>
          <a:p>
            <a:pPr marL="228600" indent="-228600">
              <a:buAutoNum type="arabicPeriod"/>
            </a:pPr>
            <a:r>
              <a:rPr lang="en-US" u="sng" dirty="0"/>
              <a:t>To be clear, this is from filing, not from service</a:t>
            </a:r>
            <a:r>
              <a:rPr lang="en-US" dirty="0"/>
              <a:t>.</a:t>
            </a:r>
          </a:p>
          <a:p>
            <a:pPr marL="228600" indent="-228600">
              <a:buAutoNum type="arabicPeriod"/>
            </a:pPr>
            <a:endParaRPr lang="en-US" dirty="0"/>
          </a:p>
          <a:p>
            <a:pPr marL="228600" indent="-228600">
              <a:buAutoNum type="arabicPeriod"/>
            </a:pPr>
            <a:r>
              <a:rPr lang="en-US" dirty="0"/>
              <a:t>We see even greater improvements if we consider the time from filing to completion</a:t>
            </a:r>
            <a:r>
              <a:rPr lang="en-US" baseline="0" dirty="0"/>
              <a:t>.</a:t>
            </a:r>
            <a:endParaRPr lang="en-US" dirty="0"/>
          </a:p>
          <a:p>
            <a:pPr algn="just"/>
            <a:endParaRPr lang="en-US" b="0" dirty="0"/>
          </a:p>
        </p:txBody>
      </p:sp>
      <p:sp>
        <p:nvSpPr>
          <p:cNvPr id="4" name="Slide Number Placeholder 3"/>
          <p:cNvSpPr>
            <a:spLocks noGrp="1"/>
          </p:cNvSpPr>
          <p:nvPr>
            <p:ph type="sldNum" sz="quarter" idx="10"/>
          </p:nvPr>
        </p:nvSpPr>
        <p:spPr/>
        <p:txBody>
          <a:bodyPr/>
          <a:lstStyle/>
          <a:p>
            <a:fld id="{73E0D80B-2B3D-4ADA-B08F-A16296B5D099}" type="slidenum">
              <a:rPr lang="en-US" smtClean="0"/>
              <a:t>19</a:t>
            </a:fld>
            <a:endParaRPr lang="en-US"/>
          </a:p>
        </p:txBody>
      </p:sp>
    </p:spTree>
    <p:extLst>
      <p:ext uri="{BB962C8B-B14F-4D97-AF65-F5344CB8AC3E}">
        <p14:creationId xmlns:p14="http://schemas.microsoft.com/office/powerpoint/2010/main" val="3461484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Put differently, ODR has resulted in a 58% decrease in the time to disposition.</a:t>
            </a:r>
          </a:p>
          <a:p>
            <a:pPr marL="228600" indent="-228600">
              <a:buAutoNum type="arabicPeriod"/>
            </a:pPr>
            <a:endParaRPr lang="en-US" dirty="0"/>
          </a:p>
          <a:p>
            <a:pPr marL="228600" indent="-228600">
              <a:buAutoNum type="arabicPeriod"/>
            </a:pPr>
            <a:r>
              <a:rPr lang="en-US" dirty="0"/>
              <a:t>And</a:t>
            </a:r>
            <a:r>
              <a:rPr lang="en-US" baseline="0" dirty="0"/>
              <a:t> fr</a:t>
            </a:r>
            <a:r>
              <a:rPr lang="en-US" dirty="0"/>
              <a:t>ankly,</a:t>
            </a:r>
            <a:r>
              <a:rPr lang="en-US" baseline="0" dirty="0"/>
              <a:t> this significantly understates the time to disposition when both parties engage—in other words, when we measure time to disposition from service versus filing. Under the business rules we’ve established, it cannot take more than 6 weeks from service to disposition. I’m told by the clerk of the pilot court that the average time to disposition under this metric is roughly four weeks. </a:t>
            </a:r>
            <a:endParaRPr lang="en-US" dirty="0"/>
          </a:p>
        </p:txBody>
      </p:sp>
      <p:sp>
        <p:nvSpPr>
          <p:cNvPr id="4" name="Slide Number Placeholder 3"/>
          <p:cNvSpPr>
            <a:spLocks noGrp="1"/>
          </p:cNvSpPr>
          <p:nvPr>
            <p:ph type="sldNum" sz="quarter" idx="10"/>
          </p:nvPr>
        </p:nvSpPr>
        <p:spPr/>
        <p:txBody>
          <a:bodyPr/>
          <a:lstStyle/>
          <a:p>
            <a:fld id="{73E0D80B-2B3D-4ADA-B08F-A16296B5D099}" type="slidenum">
              <a:rPr lang="en-US" smtClean="0"/>
              <a:t>20</a:t>
            </a:fld>
            <a:endParaRPr lang="en-US"/>
          </a:p>
        </p:txBody>
      </p:sp>
    </p:spTree>
    <p:extLst>
      <p:ext uri="{BB962C8B-B14F-4D97-AF65-F5344CB8AC3E}">
        <p14:creationId xmlns:p14="http://schemas.microsoft.com/office/powerpoint/2010/main" val="1393368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defTabSz="914400" rtl="0" eaLnBrk="1" fontAlgn="auto" latinLnBrk="0" hangingPunct="1">
              <a:lnSpc>
                <a:spcPct val="100000"/>
              </a:lnSpc>
              <a:spcBef>
                <a:spcPts val="0"/>
              </a:spcBef>
              <a:spcAft>
                <a:spcPts val="0"/>
              </a:spcAft>
              <a:buClrTx/>
              <a:buSzTx/>
              <a:buFontTx/>
              <a:buAutoNum type="arabicPeriod"/>
              <a:tabLst/>
              <a:defRPr/>
            </a:pPr>
            <a:r>
              <a:rPr lang="en-US" baseline="0" dirty="0"/>
              <a:t>The importance in terms of whether we have a winner: Both sides want to participate.</a:t>
            </a:r>
          </a:p>
          <a:p>
            <a:pPr marL="228600" marR="0" indent="-228600" algn="just"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228600" marR="0" indent="-228600" algn="just" defTabSz="914400" rtl="0" eaLnBrk="1" fontAlgn="auto" latinLnBrk="0" hangingPunct="1">
              <a:lnSpc>
                <a:spcPct val="100000"/>
              </a:lnSpc>
              <a:spcBef>
                <a:spcPts val="0"/>
              </a:spcBef>
              <a:spcAft>
                <a:spcPts val="0"/>
              </a:spcAft>
              <a:buClrTx/>
              <a:buSzTx/>
              <a:buFontTx/>
              <a:buAutoNum type="arabicPeriod"/>
              <a:tabLst/>
              <a:defRPr/>
            </a:pPr>
            <a:r>
              <a:rPr lang="en-US" dirty="0"/>
              <a:t>Consider the</a:t>
            </a:r>
            <a:r>
              <a:rPr lang="en-US" baseline="0" dirty="0"/>
              <a:t> importance of the low-opt out rate in terms of ESL and individuals with disabilities.</a:t>
            </a:r>
          </a:p>
          <a:p>
            <a:pPr algn="just"/>
            <a:endParaRPr lang="en-US" b="0" dirty="0"/>
          </a:p>
        </p:txBody>
      </p:sp>
      <p:sp>
        <p:nvSpPr>
          <p:cNvPr id="4" name="Slide Number Placeholder 3"/>
          <p:cNvSpPr>
            <a:spLocks noGrp="1"/>
          </p:cNvSpPr>
          <p:nvPr>
            <p:ph type="sldNum" sz="quarter" idx="10"/>
          </p:nvPr>
        </p:nvSpPr>
        <p:spPr/>
        <p:txBody>
          <a:bodyPr/>
          <a:lstStyle/>
          <a:p>
            <a:fld id="{73E0D80B-2B3D-4ADA-B08F-A16296B5D099}" type="slidenum">
              <a:rPr lang="en-US" smtClean="0"/>
              <a:t>21</a:t>
            </a:fld>
            <a:endParaRPr lang="en-US"/>
          </a:p>
        </p:txBody>
      </p:sp>
    </p:spTree>
    <p:extLst>
      <p:ext uri="{BB962C8B-B14F-4D97-AF65-F5344CB8AC3E}">
        <p14:creationId xmlns:p14="http://schemas.microsoft.com/office/powerpoint/2010/main" val="943974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t>
            </a:r>
            <a:r>
              <a:rPr lang="en-US" b="0" u="sng" baseline="0" dirty="0"/>
              <a:t>If there’s time—describe the three easy steps to ODR success</a:t>
            </a:r>
            <a:r>
              <a:rPr lang="en-US" b="0" baseline="0" dirty="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0"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a:t>Establish a small working group to identify guiding principles.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0"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group should include judges, IT folks, and court administrators. Thought leaders</a:t>
            </a:r>
            <a:r>
              <a:rPr lang="en-US" baseline="0" dirty="0"/>
              <a:t> from each group preferred.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The group should decide First Principles—in our case, lowering the A2J gap—in order to inform the other guiding principles.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With the First Principle in mind, the group should identify the case type and platform architects. Again, with the first principle in mind, we settled on small claims and building a platform in-house that we can take to the next level.</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The group should also set up the implementation task force, including a project champion. We included, judges, clerks, and folks from IT and court services. Also, b</a:t>
            </a:r>
            <a:r>
              <a:rPr lang="en-US" b="0" baseline="0" dirty="0"/>
              <a:t>ecause of our emphasis on access-to-justice, for outside stakeholders we involved low-bono and pro-bono attorneys and an entrepreneur.</a:t>
            </a:r>
            <a:endParaRPr lang="en-US" dirty="0"/>
          </a:p>
          <a:p>
            <a:pPr marL="228600" indent="-228600">
              <a:buAutoNum type="arabicPeriod"/>
            </a:pPr>
            <a:endParaRPr lang="en-US" b="0" baseline="0" dirty="0"/>
          </a:p>
          <a:p>
            <a:pPr marL="228600" indent="-228600">
              <a:buAutoNum type="arabicPeriod"/>
            </a:pPr>
            <a:endParaRPr lang="en-US" b="0" baseline="0" dirty="0"/>
          </a:p>
          <a:p>
            <a:pPr marL="228600" indent="-228600">
              <a:buAutoNum type="arabicPeriod"/>
            </a:pPr>
            <a:endParaRPr lang="en-US" b="0" baseline="0" dirty="0"/>
          </a:p>
          <a:p>
            <a:pPr marL="228600" indent="-228600">
              <a:buAutoNum type="arabicPeriod"/>
            </a:pPr>
            <a:endParaRPr lang="en-US" b="0" baseline="0" dirty="0"/>
          </a:p>
          <a:p>
            <a:pPr marL="0" indent="0">
              <a:buNone/>
            </a:pPr>
            <a:endParaRPr lang="en-US" b="0" baseline="0" dirty="0"/>
          </a:p>
        </p:txBody>
      </p:sp>
      <p:sp>
        <p:nvSpPr>
          <p:cNvPr id="4" name="Slide Number Placeholder 3"/>
          <p:cNvSpPr>
            <a:spLocks noGrp="1"/>
          </p:cNvSpPr>
          <p:nvPr>
            <p:ph type="sldNum" sz="quarter" idx="10"/>
          </p:nvPr>
        </p:nvSpPr>
        <p:spPr/>
        <p:txBody>
          <a:bodyPr/>
          <a:lstStyle/>
          <a:p>
            <a:fld id="{73E0D80B-2B3D-4ADA-B08F-A16296B5D099}" type="slidenum">
              <a:rPr lang="en-US" smtClean="0"/>
              <a:t>22</a:t>
            </a:fld>
            <a:endParaRPr lang="en-US"/>
          </a:p>
        </p:txBody>
      </p:sp>
    </p:spTree>
    <p:extLst>
      <p:ext uri="{BB962C8B-B14F-4D97-AF65-F5344CB8AC3E}">
        <p14:creationId xmlns:p14="http://schemas.microsoft.com/office/powerpoint/2010/main" val="295929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Independence, </a:t>
            </a:r>
          </a:p>
          <a:p>
            <a:r>
              <a:rPr lang="en-US" sz="1200" b="0" i="0" u="none" strike="noStrike" kern="1200" dirty="0">
                <a:solidFill>
                  <a:schemeClr val="tx1"/>
                </a:solidFill>
                <a:effectLst/>
                <a:latin typeface="+mn-lt"/>
                <a:ea typeface="+mn-ea"/>
                <a:cs typeface="+mn-cs"/>
              </a:rPr>
              <a:t>Impartiality,</a:t>
            </a:r>
          </a:p>
          <a:p>
            <a:r>
              <a:rPr lang="en-US" sz="1200" b="0" i="0" u="none" strike="noStrike" kern="1200" dirty="0">
                <a:solidFill>
                  <a:schemeClr val="tx1"/>
                </a:solidFill>
                <a:effectLst/>
                <a:latin typeface="+mn-lt"/>
                <a:ea typeface="+mn-ea"/>
                <a:cs typeface="+mn-cs"/>
              </a:rPr>
              <a:t>Integrity, </a:t>
            </a:r>
          </a:p>
          <a:p>
            <a:r>
              <a:rPr lang="en-US" sz="1200" b="0" i="0" u="none" strike="noStrike" kern="1200" dirty="0">
                <a:solidFill>
                  <a:schemeClr val="tx1"/>
                </a:solidFill>
                <a:effectLst/>
                <a:latin typeface="+mn-lt"/>
                <a:ea typeface="+mn-ea"/>
                <a:cs typeface="+mn-cs"/>
              </a:rPr>
              <a:t>Propriety, </a:t>
            </a:r>
          </a:p>
          <a:p>
            <a:r>
              <a:rPr lang="en-US" sz="1200" b="0" i="0" u="none" strike="noStrike" kern="1200" dirty="0">
                <a:solidFill>
                  <a:schemeClr val="tx1"/>
                </a:solidFill>
                <a:effectLst/>
                <a:latin typeface="+mn-lt"/>
                <a:ea typeface="+mn-ea"/>
                <a:cs typeface="+mn-cs"/>
              </a:rPr>
              <a:t>Equality, </a:t>
            </a:r>
          </a:p>
          <a:p>
            <a:r>
              <a:rPr lang="en-US" sz="1200" b="0" i="0" u="none" strike="noStrike" kern="1200" dirty="0">
                <a:solidFill>
                  <a:schemeClr val="tx1"/>
                </a:solidFill>
                <a:effectLst/>
                <a:latin typeface="+mn-lt"/>
                <a:ea typeface="+mn-ea"/>
                <a:cs typeface="+mn-cs"/>
              </a:rPr>
              <a:t>Competence,</a:t>
            </a:r>
          </a:p>
          <a:p>
            <a:r>
              <a:rPr lang="en-US" sz="1200" b="0" i="0" u="none" strike="noStrike" kern="1200" dirty="0">
                <a:solidFill>
                  <a:schemeClr val="tx1"/>
                </a:solidFill>
                <a:effectLst/>
                <a:latin typeface="+mn-lt"/>
                <a:ea typeface="+mn-ea"/>
                <a:cs typeface="+mn-cs"/>
              </a:rPr>
              <a:t>Diligence</a:t>
            </a:r>
            <a:endParaRPr lang="en-US" b="0" dirty="0"/>
          </a:p>
        </p:txBody>
      </p:sp>
      <p:sp>
        <p:nvSpPr>
          <p:cNvPr id="4" name="Slide Number Placeholder 3"/>
          <p:cNvSpPr>
            <a:spLocks noGrp="1"/>
          </p:cNvSpPr>
          <p:nvPr>
            <p:ph type="sldNum" sz="quarter" idx="5"/>
          </p:nvPr>
        </p:nvSpPr>
        <p:spPr/>
        <p:txBody>
          <a:bodyPr/>
          <a:lstStyle/>
          <a:p>
            <a:fld id="{73E0D80B-2B3D-4ADA-B08F-A16296B5D099}" type="slidenum">
              <a:rPr lang="en-US" smtClean="0"/>
              <a:t>3</a:t>
            </a:fld>
            <a:endParaRPr lang="en-US"/>
          </a:p>
        </p:txBody>
      </p:sp>
    </p:spTree>
    <p:extLst>
      <p:ext uri="{BB962C8B-B14F-4D97-AF65-F5344CB8AC3E}">
        <p14:creationId xmlns:p14="http://schemas.microsoft.com/office/powerpoint/2010/main" val="61279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Unfetter</a:t>
            </a:r>
            <a:r>
              <a:rPr lang="en-US" baseline="0" dirty="0"/>
              <a:t> the task force. (</a:t>
            </a:r>
            <a:r>
              <a:rPr lang="en-US" b="1" u="none" dirty="0"/>
              <a:t>from existing rules </a:t>
            </a:r>
            <a:r>
              <a:rPr lang="en-US" b="1" dirty="0"/>
              <a:t>to the greatest extent possible.</a:t>
            </a:r>
            <a:r>
              <a:rPr lang="en-US" b="1" baseline="0" dirty="0"/>
              <a:t>)</a:t>
            </a:r>
            <a:endParaRPr lang="en-US" baseline="0" dirty="0"/>
          </a:p>
          <a:p>
            <a:pPr marL="228600" indent="-228600">
              <a:buAutoNum type="arabicPeriod"/>
            </a:pPr>
            <a:endParaRPr lang="en-US" baseline="0" dirty="0"/>
          </a:p>
          <a:p>
            <a:pPr marL="228600" indent="-228600">
              <a:buAutoNum type="arabicPeriod"/>
            </a:pPr>
            <a:r>
              <a:rPr lang="en-US" baseline="0" dirty="0"/>
              <a:t>Create a Wild Animal Group. (aka “Skunk Works”)</a:t>
            </a:r>
          </a:p>
          <a:p>
            <a:pPr marL="228600" indent="-228600">
              <a:buAutoNum type="arabicPeriod"/>
            </a:pPr>
            <a:endParaRPr lang="en-US" baseline="0" dirty="0"/>
          </a:p>
          <a:p>
            <a:pPr marL="228600" indent="-228600">
              <a:buAutoNum type="arabicPeriod"/>
            </a:pPr>
            <a:r>
              <a:rPr lang="en-US" baseline="0" dirty="0"/>
              <a:t>You all might think MVP means most valuable player. That’s what I thought coming into this arena. I was wrong. In this context MVP means minimum viable product. Why an MVP you ask. Because if you don’t; if instead you try to build something that will capture every oddball scenario that comes around you will never launch. This is an incredibly valuable lesson we were taught by our friends in B.C. who have been running a very successful ODR platform for some time.</a:t>
            </a:r>
          </a:p>
          <a:p>
            <a:pPr marL="228600" indent="-228600">
              <a:buAutoNum type="arabicPeriod"/>
            </a:pPr>
            <a:endParaRPr lang="en-US" baseline="0" dirty="0"/>
          </a:p>
          <a:p>
            <a:pPr marL="228600" indent="-228600">
              <a:buAutoNum type="arabicPeriod"/>
            </a:pPr>
            <a:r>
              <a:rPr lang="en-US" baseline="0" dirty="0"/>
              <a:t>Another lesson learned from B.C., make it mandatory. This doesn’t mean that you should make opting out difficult, but it does mean that ODR is the presumption.   </a:t>
            </a:r>
            <a:endParaRPr lang="en-US" dirty="0"/>
          </a:p>
        </p:txBody>
      </p:sp>
      <p:sp>
        <p:nvSpPr>
          <p:cNvPr id="4" name="Slide Number Placeholder 3"/>
          <p:cNvSpPr>
            <a:spLocks noGrp="1"/>
          </p:cNvSpPr>
          <p:nvPr>
            <p:ph type="sldNum" sz="quarter" idx="10"/>
          </p:nvPr>
        </p:nvSpPr>
        <p:spPr/>
        <p:txBody>
          <a:bodyPr/>
          <a:lstStyle/>
          <a:p>
            <a:fld id="{73E0D80B-2B3D-4ADA-B08F-A16296B5D099}" type="slidenum">
              <a:rPr lang="en-US" smtClean="0"/>
              <a:t>23</a:t>
            </a:fld>
            <a:endParaRPr lang="en-US"/>
          </a:p>
        </p:txBody>
      </p:sp>
    </p:spTree>
    <p:extLst>
      <p:ext uri="{BB962C8B-B14F-4D97-AF65-F5344CB8AC3E}">
        <p14:creationId xmlns:p14="http://schemas.microsoft.com/office/powerpoint/2010/main" val="3504036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I can’t emphasize enough the importance of piloting projects before a full-scale launch. This is a design lab First Principle.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indent="-228600">
              <a:buAutoNum type="arabicPeriod"/>
            </a:pPr>
            <a:r>
              <a:rPr lang="en-US" dirty="0"/>
              <a:t>Test and re-test to avoid a false</a:t>
            </a:r>
            <a:r>
              <a:rPr lang="en-US" baseline="0" dirty="0"/>
              <a:t> negative. My story re Early Case Resolution (ECR).</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73E0D80B-2B3D-4ADA-B08F-A16296B5D099}" type="slidenum">
              <a:rPr lang="en-US" smtClean="0"/>
              <a:t>24</a:t>
            </a:fld>
            <a:endParaRPr lang="en-US"/>
          </a:p>
        </p:txBody>
      </p:sp>
    </p:spTree>
    <p:extLst>
      <p:ext uri="{BB962C8B-B14F-4D97-AF65-F5344CB8AC3E}">
        <p14:creationId xmlns:p14="http://schemas.microsoft.com/office/powerpoint/2010/main" val="2923760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0" lvl="1" indent="-232943">
              <a:buFont typeface="+mj-lt"/>
              <a:buAutoNum type="arabicPeriod"/>
            </a:pPr>
            <a:r>
              <a:rPr lang="en-US" dirty="0"/>
              <a:t>Guided start for defendants. </a:t>
            </a:r>
          </a:p>
          <a:p>
            <a:pPr marL="1164717" lvl="2" indent="-232943">
              <a:buFont typeface="+mj-lt"/>
              <a:buAutoNum type="arabicPeriod"/>
            </a:pPr>
            <a:r>
              <a:rPr lang="en-US" dirty="0"/>
              <a:t>We brought together legal service practitioners and plain language experts and developed a set of common responses to help the person being sued begin their communication</a:t>
            </a:r>
            <a:r>
              <a:rPr lang="en-US" baseline="0" dirty="0"/>
              <a:t> </a:t>
            </a:r>
            <a:r>
              <a:rPr lang="en-US" dirty="0"/>
              <a:t>with the plaintiff and the facilitator.  </a:t>
            </a:r>
          </a:p>
          <a:p>
            <a:pPr marL="698830" lvl="1" indent="-232943">
              <a:buFont typeface="+mj-lt"/>
              <a:buAutoNum type="arabicPeriod"/>
            </a:pPr>
            <a:r>
              <a:rPr lang="en-US" dirty="0"/>
              <a:t>Based</a:t>
            </a:r>
            <a:r>
              <a:rPr lang="en-US" baseline="0" dirty="0"/>
              <a:t> on the experience of our practitioners, all common responses to small claims law suit</a:t>
            </a:r>
          </a:p>
          <a:p>
            <a:pPr lvl="1"/>
            <a:endParaRPr lang="en-US" baseline="0" dirty="0"/>
          </a:p>
          <a:p>
            <a:pPr lvl="1"/>
            <a:endParaRPr lang="en-US" dirty="0"/>
          </a:p>
        </p:txBody>
      </p:sp>
      <p:sp>
        <p:nvSpPr>
          <p:cNvPr id="4" name="Slide Number Placeholder 3"/>
          <p:cNvSpPr>
            <a:spLocks noGrp="1"/>
          </p:cNvSpPr>
          <p:nvPr>
            <p:ph type="sldNum" sz="quarter" idx="10"/>
          </p:nvPr>
        </p:nvSpPr>
        <p:spPr/>
        <p:txBody>
          <a:bodyPr/>
          <a:lstStyle/>
          <a:p>
            <a:fld id="{A059915F-9DE6-4BBA-AC2D-39437D600224}" type="slidenum">
              <a:rPr lang="en-US" smtClean="0"/>
              <a:t>25</a:t>
            </a:fld>
            <a:endParaRPr lang="en-US"/>
          </a:p>
        </p:txBody>
      </p:sp>
    </p:spTree>
    <p:extLst>
      <p:ext uri="{BB962C8B-B14F-4D97-AF65-F5344CB8AC3E}">
        <p14:creationId xmlns:p14="http://schemas.microsoft.com/office/powerpoint/2010/main" val="2988056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Template allows</a:t>
            </a:r>
            <a:r>
              <a:rPr lang="en-US" baseline="0" dirty="0"/>
              <a:t> the to construct their initial response to the plaintiff</a:t>
            </a:r>
            <a:endParaRPr lang="en-US" dirty="0"/>
          </a:p>
        </p:txBody>
      </p:sp>
      <p:sp>
        <p:nvSpPr>
          <p:cNvPr id="4" name="Slide Number Placeholder 3"/>
          <p:cNvSpPr>
            <a:spLocks noGrp="1"/>
          </p:cNvSpPr>
          <p:nvPr>
            <p:ph type="sldNum" sz="quarter" idx="10"/>
          </p:nvPr>
        </p:nvSpPr>
        <p:spPr/>
        <p:txBody>
          <a:bodyPr/>
          <a:lstStyle/>
          <a:p>
            <a:fld id="{A059915F-9DE6-4BBA-AC2D-39437D600224}" type="slidenum">
              <a:rPr lang="en-US" smtClean="0"/>
              <a:t>26</a:t>
            </a:fld>
            <a:endParaRPr lang="en-US"/>
          </a:p>
        </p:txBody>
      </p:sp>
    </p:spTree>
    <p:extLst>
      <p:ext uri="{BB962C8B-B14F-4D97-AF65-F5344CB8AC3E}">
        <p14:creationId xmlns:p14="http://schemas.microsoft.com/office/powerpoint/2010/main" val="2776616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In</a:t>
            </a:r>
            <a:r>
              <a:rPr lang="en-US" baseline="0" dirty="0"/>
              <a:t> this example, the defendant, </a:t>
            </a:r>
            <a:r>
              <a:rPr lang="en-US" baseline="0" dirty="0" err="1"/>
              <a:t>Mr</a:t>
            </a:r>
            <a:r>
              <a:rPr lang="en-US" baseline="0" dirty="0"/>
              <a:t> Stacy, agrees there is a debt, but disputes the amount. </a:t>
            </a:r>
            <a:endParaRPr lang="en-US" dirty="0"/>
          </a:p>
        </p:txBody>
      </p:sp>
      <p:sp>
        <p:nvSpPr>
          <p:cNvPr id="4" name="Slide Number Placeholder 3"/>
          <p:cNvSpPr>
            <a:spLocks noGrp="1"/>
          </p:cNvSpPr>
          <p:nvPr>
            <p:ph type="sldNum" sz="quarter" idx="10"/>
          </p:nvPr>
        </p:nvSpPr>
        <p:spPr/>
        <p:txBody>
          <a:bodyPr/>
          <a:lstStyle/>
          <a:p>
            <a:fld id="{A059915F-9DE6-4BBA-AC2D-39437D600224}" type="slidenum">
              <a:rPr lang="en-US" smtClean="0"/>
              <a:t>27</a:t>
            </a:fld>
            <a:endParaRPr lang="en-US"/>
          </a:p>
        </p:txBody>
      </p:sp>
    </p:spTree>
    <p:extLst>
      <p:ext uri="{BB962C8B-B14F-4D97-AF65-F5344CB8AC3E}">
        <p14:creationId xmlns:p14="http://schemas.microsoft.com/office/powerpoint/2010/main" val="1258611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After submitting</a:t>
            </a:r>
            <a:r>
              <a:rPr lang="en-US" baseline="0" dirty="0"/>
              <a:t> the first message, the defendant receives notice… email or txt their </a:t>
            </a:r>
            <a:r>
              <a:rPr lang="en-US" baseline="0" dirty="0" err="1"/>
              <a:t>choise</a:t>
            </a:r>
            <a:endParaRPr lang="en-US" dirty="0"/>
          </a:p>
        </p:txBody>
      </p:sp>
      <p:sp>
        <p:nvSpPr>
          <p:cNvPr id="4" name="Slide Number Placeholder 3"/>
          <p:cNvSpPr>
            <a:spLocks noGrp="1"/>
          </p:cNvSpPr>
          <p:nvPr>
            <p:ph type="sldNum" sz="quarter" idx="10"/>
          </p:nvPr>
        </p:nvSpPr>
        <p:spPr/>
        <p:txBody>
          <a:bodyPr/>
          <a:lstStyle/>
          <a:p>
            <a:fld id="{A059915F-9DE6-4BBA-AC2D-39437D600224}" type="slidenum">
              <a:rPr lang="en-US" smtClean="0"/>
              <a:t>28</a:t>
            </a:fld>
            <a:endParaRPr lang="en-US"/>
          </a:p>
        </p:txBody>
      </p:sp>
    </p:spTree>
    <p:extLst>
      <p:ext uri="{BB962C8B-B14F-4D97-AF65-F5344CB8AC3E}">
        <p14:creationId xmlns:p14="http://schemas.microsoft.com/office/powerpoint/2010/main" val="1623310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And has the opportunity</a:t>
            </a:r>
            <a:r>
              <a:rPr lang="en-US" baseline="0" dirty="0"/>
              <a:t> to respond.</a:t>
            </a:r>
            <a:endParaRPr lang="en-US" dirty="0"/>
          </a:p>
        </p:txBody>
      </p:sp>
      <p:sp>
        <p:nvSpPr>
          <p:cNvPr id="4" name="Slide Number Placeholder 3"/>
          <p:cNvSpPr>
            <a:spLocks noGrp="1"/>
          </p:cNvSpPr>
          <p:nvPr>
            <p:ph type="sldNum" sz="quarter" idx="10"/>
          </p:nvPr>
        </p:nvSpPr>
        <p:spPr/>
        <p:txBody>
          <a:bodyPr/>
          <a:lstStyle/>
          <a:p>
            <a:fld id="{A059915F-9DE6-4BBA-AC2D-39437D600224}" type="slidenum">
              <a:rPr lang="en-US" smtClean="0"/>
              <a:t>29</a:t>
            </a:fld>
            <a:endParaRPr lang="en-US"/>
          </a:p>
        </p:txBody>
      </p:sp>
    </p:spTree>
    <p:extLst>
      <p:ext uri="{BB962C8B-B14F-4D97-AF65-F5344CB8AC3E}">
        <p14:creationId xmlns:p14="http://schemas.microsoft.com/office/powerpoint/2010/main" val="1971893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The facilitator</a:t>
            </a:r>
            <a:r>
              <a:rPr lang="en-US" baseline="0" dirty="0"/>
              <a:t> receives notices when both parties have joined the conversation.</a:t>
            </a:r>
          </a:p>
          <a:p>
            <a:pPr marL="232943" indent="-232943">
              <a:buFont typeface="+mj-lt"/>
              <a:buAutoNum type="arabicPeriod"/>
            </a:pPr>
            <a:r>
              <a:rPr lang="en-US" baseline="0" dirty="0"/>
              <a:t>Facilitator enters the conversation, identifies themselves and let both parties know what their role is.</a:t>
            </a:r>
            <a:endParaRPr lang="en-US" dirty="0"/>
          </a:p>
        </p:txBody>
      </p:sp>
      <p:sp>
        <p:nvSpPr>
          <p:cNvPr id="4" name="Slide Number Placeholder 3"/>
          <p:cNvSpPr>
            <a:spLocks noGrp="1"/>
          </p:cNvSpPr>
          <p:nvPr>
            <p:ph type="sldNum" sz="quarter" idx="10"/>
          </p:nvPr>
        </p:nvSpPr>
        <p:spPr/>
        <p:txBody>
          <a:bodyPr/>
          <a:lstStyle/>
          <a:p>
            <a:fld id="{A059915F-9DE6-4BBA-AC2D-39437D600224}" type="slidenum">
              <a:rPr lang="en-US" smtClean="0"/>
              <a:t>30</a:t>
            </a:fld>
            <a:endParaRPr lang="en-US"/>
          </a:p>
        </p:txBody>
      </p:sp>
    </p:spTree>
    <p:extLst>
      <p:ext uri="{BB962C8B-B14F-4D97-AF65-F5344CB8AC3E}">
        <p14:creationId xmlns:p14="http://schemas.microsoft.com/office/powerpoint/2010/main" val="2442716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When they are ready, </a:t>
            </a:r>
            <a:r>
              <a:rPr lang="en-US" baseline="0" dirty="0"/>
              <a:t>a settlement agreement can be completed</a:t>
            </a:r>
            <a:endParaRPr lang="en-US" dirty="0"/>
          </a:p>
        </p:txBody>
      </p:sp>
      <p:sp>
        <p:nvSpPr>
          <p:cNvPr id="4" name="Slide Number Placeholder 3"/>
          <p:cNvSpPr>
            <a:spLocks noGrp="1"/>
          </p:cNvSpPr>
          <p:nvPr>
            <p:ph type="sldNum" sz="quarter" idx="10"/>
          </p:nvPr>
        </p:nvSpPr>
        <p:spPr/>
        <p:txBody>
          <a:bodyPr/>
          <a:lstStyle/>
          <a:p>
            <a:fld id="{A059915F-9DE6-4BBA-AC2D-39437D600224}" type="slidenum">
              <a:rPr lang="en-US" smtClean="0"/>
              <a:t>31</a:t>
            </a:fld>
            <a:endParaRPr lang="en-US"/>
          </a:p>
        </p:txBody>
      </p:sp>
    </p:spTree>
    <p:extLst>
      <p:ext uri="{BB962C8B-B14F-4D97-AF65-F5344CB8AC3E}">
        <p14:creationId xmlns:p14="http://schemas.microsoft.com/office/powerpoint/2010/main" val="3315181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 typeface="+mj-lt"/>
              <a:buAutoNum type="arabicPeriod"/>
              <a:defRPr/>
            </a:pPr>
            <a:r>
              <a:rPr lang="en-US" dirty="0"/>
              <a:t>BASIC</a:t>
            </a:r>
            <a:r>
              <a:rPr lang="en-US" baseline="0" dirty="0"/>
              <a:t> </a:t>
            </a:r>
            <a:r>
              <a:rPr lang="en-US" dirty="0"/>
              <a:t>online template</a:t>
            </a:r>
          </a:p>
        </p:txBody>
      </p:sp>
      <p:sp>
        <p:nvSpPr>
          <p:cNvPr id="4" name="Slide Number Placeholder 3"/>
          <p:cNvSpPr>
            <a:spLocks noGrp="1"/>
          </p:cNvSpPr>
          <p:nvPr>
            <p:ph type="sldNum" sz="quarter" idx="10"/>
          </p:nvPr>
        </p:nvSpPr>
        <p:spPr/>
        <p:txBody>
          <a:bodyPr/>
          <a:lstStyle/>
          <a:p>
            <a:fld id="{A059915F-9DE6-4BBA-AC2D-39437D600224}" type="slidenum">
              <a:rPr lang="en-US" smtClean="0"/>
              <a:t>32</a:t>
            </a:fld>
            <a:endParaRPr lang="en-US"/>
          </a:p>
        </p:txBody>
      </p:sp>
    </p:spTree>
    <p:extLst>
      <p:ext uri="{BB962C8B-B14F-4D97-AF65-F5344CB8AC3E}">
        <p14:creationId xmlns:p14="http://schemas.microsoft.com/office/powerpoint/2010/main" val="419507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buAutoNum type="arabicPeriod"/>
            </a:pPr>
            <a:r>
              <a:rPr lang="en-US" sz="2000" baseline="0" dirty="0"/>
              <a:t>Let’s talk themes (3):</a:t>
            </a:r>
          </a:p>
          <a:p>
            <a:pPr marL="0" indent="0" algn="just">
              <a:buNone/>
            </a:pPr>
            <a:endParaRPr lang="en-US" sz="2000" baseline="0" dirty="0"/>
          </a:p>
          <a:p>
            <a:pPr marL="685800" lvl="1" indent="-228600" algn="just">
              <a:buAutoNum type="alphaUcPeriod"/>
            </a:pPr>
            <a:r>
              <a:rPr lang="en-US" sz="2000" baseline="0" dirty="0"/>
              <a:t>First, I admit that calling the judicial system “broken,” as I have in the title of my presentation, is hyperbolic. But what is more problematic is taking the position that everything is hunky-dory and that we’re not experiencing an enormous and expanding fissures in in our lack of accessible and affordable justice—what we all refer to as the access-to justice (or A2J) gap.</a:t>
            </a:r>
          </a:p>
          <a:p>
            <a:pPr marL="685800" lvl="1" indent="-228600" algn="just">
              <a:buAutoNum type="alphaUcPeriod"/>
            </a:pPr>
            <a:endParaRPr lang="en-US" sz="2000" baseline="0" dirty="0"/>
          </a:p>
          <a:p>
            <a:pPr marL="685800" lvl="1" indent="-228600" algn="just">
              <a:buAutoNum type="alphaUcPeriod"/>
            </a:pPr>
            <a:r>
              <a:rPr lang="en-US" sz="2000" baseline="0" dirty="0"/>
              <a:t>Second, to bridge the gap we need to change our legal ecosystem by creating new delivery channels for legal services, including through investing in and harnessing technology.</a:t>
            </a:r>
          </a:p>
          <a:p>
            <a:pPr marL="685800" lvl="1" indent="-228600" algn="just">
              <a:buAutoNum type="alphaUcPeriod"/>
            </a:pPr>
            <a:endParaRPr lang="en-US" sz="2000" baseline="0" dirty="0"/>
          </a:p>
          <a:p>
            <a:pPr marL="685800" lvl="1" indent="-228600" algn="just">
              <a:buAutoNum type="alphaUcPeriod"/>
            </a:pPr>
            <a:r>
              <a:rPr lang="en-US" sz="2000" baseline="0" dirty="0"/>
              <a:t>Third, I’d like to offer you all a more in-depth look into one of those channels, Utah’s ODR model, and I’ll report on some preliminary findings regarding that model by National Center for State Courts. </a:t>
            </a:r>
          </a:p>
          <a:p>
            <a:endParaRPr lang="en-US" dirty="0"/>
          </a:p>
        </p:txBody>
      </p:sp>
      <p:sp>
        <p:nvSpPr>
          <p:cNvPr id="4" name="Slide Number Placeholder 3"/>
          <p:cNvSpPr>
            <a:spLocks noGrp="1"/>
          </p:cNvSpPr>
          <p:nvPr>
            <p:ph type="sldNum" sz="quarter" idx="5"/>
          </p:nvPr>
        </p:nvSpPr>
        <p:spPr/>
        <p:txBody>
          <a:bodyPr/>
          <a:lstStyle/>
          <a:p>
            <a:fld id="{73E0D80B-2B3D-4ADA-B08F-A16296B5D099}" type="slidenum">
              <a:rPr lang="en-US" smtClean="0"/>
              <a:t>5</a:t>
            </a:fld>
            <a:endParaRPr lang="en-US"/>
          </a:p>
        </p:txBody>
      </p:sp>
    </p:spTree>
    <p:extLst>
      <p:ext uri="{BB962C8B-B14F-4D97-AF65-F5344CB8AC3E}">
        <p14:creationId xmlns:p14="http://schemas.microsoft.com/office/powerpoint/2010/main" val="3280325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When</a:t>
            </a:r>
            <a:r>
              <a:rPr lang="en-US" baseline="0" dirty="0"/>
              <a:t> a document is submitted by any party, a system message is posted with a link to the document</a:t>
            </a:r>
            <a:endParaRPr lang="en-US" dirty="0"/>
          </a:p>
        </p:txBody>
      </p:sp>
      <p:sp>
        <p:nvSpPr>
          <p:cNvPr id="4" name="Slide Number Placeholder 3"/>
          <p:cNvSpPr>
            <a:spLocks noGrp="1"/>
          </p:cNvSpPr>
          <p:nvPr>
            <p:ph type="sldNum" sz="quarter" idx="10"/>
          </p:nvPr>
        </p:nvSpPr>
        <p:spPr/>
        <p:txBody>
          <a:bodyPr/>
          <a:lstStyle/>
          <a:p>
            <a:fld id="{A059915F-9DE6-4BBA-AC2D-39437D600224}" type="slidenum">
              <a:rPr lang="en-US" smtClean="0"/>
              <a:t>33</a:t>
            </a:fld>
            <a:endParaRPr lang="en-US"/>
          </a:p>
        </p:txBody>
      </p:sp>
    </p:spTree>
    <p:extLst>
      <p:ext uri="{BB962C8B-B14F-4D97-AF65-F5344CB8AC3E}">
        <p14:creationId xmlns:p14="http://schemas.microsoft.com/office/powerpoint/2010/main" val="2370698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The other party can review the document, and sign it or</a:t>
            </a:r>
            <a:r>
              <a:rPr lang="en-US" baseline="0" dirty="0"/>
              <a:t> </a:t>
            </a:r>
            <a:r>
              <a:rPr lang="en-US" dirty="0"/>
              <a:t>reject it.</a:t>
            </a:r>
          </a:p>
          <a:p>
            <a:pPr marL="232943" indent="-232943">
              <a:buFont typeface="+mj-lt"/>
              <a:buAutoNum type="arabicPeriod"/>
            </a:pPr>
            <a:r>
              <a:rPr lang="en-US" baseline="0" dirty="0"/>
              <a:t> It can be modified as often as needed.</a:t>
            </a:r>
            <a:endParaRPr lang="en-US" dirty="0"/>
          </a:p>
        </p:txBody>
      </p:sp>
      <p:sp>
        <p:nvSpPr>
          <p:cNvPr id="4" name="Slide Number Placeholder 3"/>
          <p:cNvSpPr>
            <a:spLocks noGrp="1"/>
          </p:cNvSpPr>
          <p:nvPr>
            <p:ph type="sldNum" sz="quarter" idx="10"/>
          </p:nvPr>
        </p:nvSpPr>
        <p:spPr/>
        <p:txBody>
          <a:bodyPr/>
          <a:lstStyle/>
          <a:p>
            <a:fld id="{A059915F-9DE6-4BBA-AC2D-39437D600224}" type="slidenum">
              <a:rPr lang="en-US" smtClean="0"/>
              <a:t>34</a:t>
            </a:fld>
            <a:endParaRPr lang="en-US"/>
          </a:p>
        </p:txBody>
      </p:sp>
    </p:spTree>
    <p:extLst>
      <p:ext uri="{BB962C8B-B14F-4D97-AF65-F5344CB8AC3E}">
        <p14:creationId xmlns:p14="http://schemas.microsoft.com/office/powerpoint/2010/main" val="1508669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 typeface="+mj-lt"/>
              <a:buAutoNum type="arabicPeriod"/>
              <a:defRPr/>
            </a:pPr>
            <a:r>
              <a:rPr lang="en-US" dirty="0"/>
              <a:t>When both parties</a:t>
            </a:r>
            <a:r>
              <a:rPr lang="en-US" baseline="0" dirty="0"/>
              <a:t> have signed, </a:t>
            </a:r>
            <a:r>
              <a:rPr lang="en-US" dirty="0"/>
              <a:t> the document is submitted</a:t>
            </a:r>
            <a:r>
              <a:rPr lang="en-US" baseline="0" dirty="0"/>
              <a:t> to the court and entered into the court case. </a:t>
            </a:r>
          </a:p>
          <a:p>
            <a:pPr marL="232943" indent="-232943" defTabSz="931774">
              <a:buFont typeface="+mj-lt"/>
              <a:buAutoNum type="arabicPeriod"/>
              <a:defRPr/>
            </a:pPr>
            <a:r>
              <a:rPr lang="en-US" baseline="0" dirty="0"/>
              <a:t>The ODR process is closed.</a:t>
            </a:r>
          </a:p>
          <a:p>
            <a:pPr marL="232943" indent="-232943" defTabSz="931774">
              <a:buFont typeface="+mj-lt"/>
              <a:buAutoNum type="arabicPeriod"/>
              <a:defRPr/>
            </a:pPr>
            <a:r>
              <a:rPr lang="en-US" baseline="0" dirty="0"/>
              <a:t> Parties can now access their court case and the activity in it.</a:t>
            </a:r>
            <a:endParaRPr lang="en-US" dirty="0"/>
          </a:p>
          <a:p>
            <a:endParaRPr lang="en-US" dirty="0"/>
          </a:p>
        </p:txBody>
      </p:sp>
      <p:sp>
        <p:nvSpPr>
          <p:cNvPr id="4" name="Slide Number Placeholder 3"/>
          <p:cNvSpPr>
            <a:spLocks noGrp="1"/>
          </p:cNvSpPr>
          <p:nvPr>
            <p:ph type="sldNum" sz="quarter" idx="10"/>
          </p:nvPr>
        </p:nvSpPr>
        <p:spPr/>
        <p:txBody>
          <a:bodyPr/>
          <a:lstStyle/>
          <a:p>
            <a:fld id="{A059915F-9DE6-4BBA-AC2D-39437D600224}" type="slidenum">
              <a:rPr lang="en-US" smtClean="0"/>
              <a:t>35</a:t>
            </a:fld>
            <a:endParaRPr lang="en-US"/>
          </a:p>
        </p:txBody>
      </p:sp>
    </p:spTree>
    <p:extLst>
      <p:ext uri="{BB962C8B-B14F-4D97-AF65-F5344CB8AC3E}">
        <p14:creationId xmlns:p14="http://schemas.microsoft.com/office/powerpoint/2010/main" val="7658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Notice</a:t>
            </a:r>
          </a:p>
          <a:p>
            <a:pPr marL="0" indent="0">
              <a:buNone/>
            </a:pPr>
            <a:r>
              <a:rPr lang="en-US" dirty="0"/>
              <a:t>Registration</a:t>
            </a:r>
          </a:p>
          <a:p>
            <a:pPr marL="0" indent="0">
              <a:buNone/>
            </a:pPr>
            <a:endParaRPr lang="en-US" dirty="0"/>
          </a:p>
        </p:txBody>
      </p:sp>
      <p:sp>
        <p:nvSpPr>
          <p:cNvPr id="4" name="Slide Number Placeholder 3"/>
          <p:cNvSpPr>
            <a:spLocks noGrp="1"/>
          </p:cNvSpPr>
          <p:nvPr>
            <p:ph type="sldNum" sz="quarter" idx="10"/>
          </p:nvPr>
        </p:nvSpPr>
        <p:spPr/>
        <p:txBody>
          <a:bodyPr/>
          <a:lstStyle/>
          <a:p>
            <a:fld id="{73E0D80B-2B3D-4ADA-B08F-A16296B5D099}" type="slidenum">
              <a:rPr lang="en-US" smtClean="0"/>
              <a:t>36</a:t>
            </a:fld>
            <a:endParaRPr lang="en-US"/>
          </a:p>
        </p:txBody>
      </p:sp>
    </p:spTree>
    <p:extLst>
      <p:ext uri="{BB962C8B-B14F-4D97-AF65-F5344CB8AC3E}">
        <p14:creationId xmlns:p14="http://schemas.microsoft.com/office/powerpoint/2010/main" val="2522075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305 hearings, 6 </a:t>
            </a:r>
            <a:r>
              <a:rPr lang="en-US"/>
              <a:t>law students</a:t>
            </a:r>
          </a:p>
          <a:p>
            <a:pPr marL="0" indent="0">
              <a:buNone/>
            </a:pPr>
            <a:r>
              <a:rPr lang="en-US"/>
              <a:t>Engagement </a:t>
            </a:r>
            <a:r>
              <a:rPr lang="en-US" dirty="0"/>
              <a:t>is key</a:t>
            </a:r>
          </a:p>
          <a:p>
            <a:pPr marL="0" indent="0">
              <a:buNone/>
            </a:pPr>
            <a:endParaRPr lang="en-US" dirty="0"/>
          </a:p>
        </p:txBody>
      </p:sp>
      <p:sp>
        <p:nvSpPr>
          <p:cNvPr id="4" name="Slide Number Placeholder 3"/>
          <p:cNvSpPr>
            <a:spLocks noGrp="1"/>
          </p:cNvSpPr>
          <p:nvPr>
            <p:ph type="sldNum" sz="quarter" idx="10"/>
          </p:nvPr>
        </p:nvSpPr>
        <p:spPr/>
        <p:txBody>
          <a:bodyPr/>
          <a:lstStyle/>
          <a:p>
            <a:fld id="{73E0D80B-2B3D-4ADA-B08F-A16296B5D099}" type="slidenum">
              <a:rPr lang="en-US" smtClean="0"/>
              <a:t>37</a:t>
            </a:fld>
            <a:endParaRPr lang="en-US"/>
          </a:p>
        </p:txBody>
      </p:sp>
    </p:spTree>
    <p:extLst>
      <p:ext uri="{BB962C8B-B14F-4D97-AF65-F5344CB8AC3E}">
        <p14:creationId xmlns:p14="http://schemas.microsoft.com/office/powerpoint/2010/main" val="3400253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6 weeks to go live</a:t>
            </a:r>
          </a:p>
        </p:txBody>
      </p:sp>
      <p:sp>
        <p:nvSpPr>
          <p:cNvPr id="4" name="Slide Number Placeholder 3"/>
          <p:cNvSpPr>
            <a:spLocks noGrp="1"/>
          </p:cNvSpPr>
          <p:nvPr>
            <p:ph type="sldNum" sz="quarter" idx="10"/>
          </p:nvPr>
        </p:nvSpPr>
        <p:spPr/>
        <p:txBody>
          <a:bodyPr/>
          <a:lstStyle/>
          <a:p>
            <a:fld id="{73E0D80B-2B3D-4ADA-B08F-A16296B5D099}" type="slidenum">
              <a:rPr lang="en-US" smtClean="0"/>
              <a:t>38</a:t>
            </a:fld>
            <a:endParaRPr lang="en-US"/>
          </a:p>
        </p:txBody>
      </p:sp>
    </p:spTree>
    <p:extLst>
      <p:ext uri="{BB962C8B-B14F-4D97-AF65-F5344CB8AC3E}">
        <p14:creationId xmlns:p14="http://schemas.microsoft.com/office/powerpoint/2010/main" val="2689415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Traffic, specialized traffic</a:t>
            </a:r>
          </a:p>
        </p:txBody>
      </p:sp>
      <p:sp>
        <p:nvSpPr>
          <p:cNvPr id="4" name="Slide Number Placeholder 3"/>
          <p:cNvSpPr>
            <a:spLocks noGrp="1"/>
          </p:cNvSpPr>
          <p:nvPr>
            <p:ph type="sldNum" sz="quarter" idx="10"/>
          </p:nvPr>
        </p:nvSpPr>
        <p:spPr/>
        <p:txBody>
          <a:bodyPr/>
          <a:lstStyle/>
          <a:p>
            <a:fld id="{73E0D80B-2B3D-4ADA-B08F-A16296B5D099}" type="slidenum">
              <a:rPr lang="en-US" smtClean="0"/>
              <a:t>39</a:t>
            </a:fld>
            <a:endParaRPr lang="en-US"/>
          </a:p>
        </p:txBody>
      </p:sp>
    </p:spTree>
    <p:extLst>
      <p:ext uri="{BB962C8B-B14F-4D97-AF65-F5344CB8AC3E}">
        <p14:creationId xmlns:p14="http://schemas.microsoft.com/office/powerpoint/2010/main" val="561212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73E0D80B-2B3D-4ADA-B08F-A16296B5D099}" type="slidenum">
              <a:rPr lang="en-US" smtClean="0"/>
              <a:t>40</a:t>
            </a:fld>
            <a:endParaRPr lang="en-US"/>
          </a:p>
        </p:txBody>
      </p:sp>
    </p:spTree>
    <p:extLst>
      <p:ext uri="{BB962C8B-B14F-4D97-AF65-F5344CB8AC3E}">
        <p14:creationId xmlns:p14="http://schemas.microsoft.com/office/powerpoint/2010/main" val="850992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Traffic</a:t>
            </a:r>
          </a:p>
          <a:p>
            <a:pPr marL="228600" indent="-228600">
              <a:buFont typeface="+mj-lt"/>
              <a:buAutoNum type="arabicPeriod"/>
            </a:pPr>
            <a:r>
              <a:rPr lang="en-US" dirty="0"/>
              <a:t>Taxes</a:t>
            </a:r>
          </a:p>
          <a:p>
            <a:pPr marL="228600" indent="-228600">
              <a:buFont typeface="+mj-lt"/>
              <a:buAutoNum type="arabicPeriod"/>
            </a:pPr>
            <a:r>
              <a:rPr lang="en-US" dirty="0"/>
              <a:t>Civil</a:t>
            </a:r>
          </a:p>
          <a:p>
            <a:pPr marL="228600" indent="-228600">
              <a:buFont typeface="+mj-lt"/>
              <a:buAutoNum type="arabicPeriod"/>
            </a:pPr>
            <a:r>
              <a:rPr lang="en-US" dirty="0"/>
              <a:t>Family matters</a:t>
            </a:r>
          </a:p>
          <a:p>
            <a:pPr marL="228600" indent="-228600">
              <a:buFont typeface="+mj-lt"/>
              <a:buAutoNum type="arabicPeriod"/>
            </a:pPr>
            <a:r>
              <a:rPr lang="en-US" dirty="0"/>
              <a:t>Criminal</a:t>
            </a:r>
          </a:p>
        </p:txBody>
      </p:sp>
      <p:sp>
        <p:nvSpPr>
          <p:cNvPr id="4" name="Slide Number Placeholder 3"/>
          <p:cNvSpPr>
            <a:spLocks noGrp="1"/>
          </p:cNvSpPr>
          <p:nvPr>
            <p:ph type="sldNum" sz="quarter" idx="10"/>
          </p:nvPr>
        </p:nvSpPr>
        <p:spPr/>
        <p:txBody>
          <a:bodyPr/>
          <a:lstStyle/>
          <a:p>
            <a:fld id="{73E0D80B-2B3D-4ADA-B08F-A16296B5D099}" type="slidenum">
              <a:rPr lang="en-US" smtClean="0"/>
              <a:t>41</a:t>
            </a:fld>
            <a:endParaRPr lang="en-US"/>
          </a:p>
        </p:txBody>
      </p:sp>
    </p:spTree>
    <p:extLst>
      <p:ext uri="{BB962C8B-B14F-4D97-AF65-F5344CB8AC3E}">
        <p14:creationId xmlns:p14="http://schemas.microsoft.com/office/powerpoint/2010/main" val="2132898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7010b3a04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7010b3a0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just" rtl="0">
              <a:spcBef>
                <a:spcPts val="0"/>
              </a:spcBef>
              <a:spcAft>
                <a:spcPts val="0"/>
              </a:spcAft>
              <a:buAutoNum type="arabicPeriod"/>
            </a:pPr>
            <a:endParaRPr lang="en-US" b="0" baseline="0" dirty="0"/>
          </a:p>
        </p:txBody>
      </p:sp>
    </p:spTree>
    <p:extLst>
      <p:ext uri="{BB962C8B-B14F-4D97-AF65-F5344CB8AC3E}">
        <p14:creationId xmlns:p14="http://schemas.microsoft.com/office/powerpoint/2010/main" val="216485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331913" y="1123950"/>
            <a:ext cx="4044950" cy="3035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Shape 208"/>
          <p:cNvSpPr txBox="1">
            <a:spLocks noGrp="1"/>
          </p:cNvSpPr>
          <p:nvPr>
            <p:ph type="body" idx="1"/>
          </p:nvPr>
        </p:nvSpPr>
        <p:spPr>
          <a:xfrm>
            <a:off x="670892" y="4328410"/>
            <a:ext cx="5367130" cy="3541426"/>
          </a:xfrm>
          <a:prstGeom prst="rect">
            <a:avLst/>
          </a:prstGeom>
          <a:noFill/>
          <a:ln>
            <a:noFill/>
          </a:ln>
        </p:spPr>
        <p:txBody>
          <a:bodyPr spcFirstLastPara="1" wrap="square" lIns="89715" tIns="44845" rIns="89715" bIns="44845" anchor="t" anchorCtr="0">
            <a:noAutofit/>
          </a:bodyPr>
          <a:lstStyle/>
          <a:p>
            <a:pPr algn="just"/>
            <a:r>
              <a:rPr lang="en-US" b="1" u="none" dirty="0">
                <a:solidFill>
                  <a:schemeClr val="hlink"/>
                </a:solidFill>
                <a:latin typeface="Calibri" panose="020F0502020204030204" pitchFamily="34" charset="0"/>
                <a:ea typeface="Calibri"/>
                <a:cs typeface="Calibri" panose="020F0502020204030204" pitchFamily="34" charset="0"/>
                <a:sym typeface="Calibri"/>
              </a:rPr>
              <a:t>Theme 1—The Ever-Expanding Access-to Justice Gap in the United States:</a:t>
            </a:r>
            <a:endParaRPr lang="en-US" b="1" u="none" baseline="0" dirty="0">
              <a:solidFill>
                <a:schemeClr val="hlink"/>
              </a:solidFill>
              <a:latin typeface="Calibri" panose="020F0502020204030204" pitchFamily="34" charset="0"/>
              <a:ea typeface="Calibri"/>
              <a:cs typeface="Calibri" panose="020F0502020204030204" pitchFamily="34" charset="0"/>
              <a:sym typeface="Calibri"/>
            </a:endParaRPr>
          </a:p>
          <a:p>
            <a:pPr algn="just"/>
            <a:endParaRPr lang="en-US" u="none" baseline="0" dirty="0">
              <a:solidFill>
                <a:schemeClr val="hlink"/>
              </a:solidFill>
              <a:latin typeface="Calibri" panose="020F0502020204030204" pitchFamily="34" charset="0"/>
              <a:ea typeface="Calibri"/>
              <a:cs typeface="Calibri" panose="020F0502020204030204" pitchFamily="34" charset="0"/>
              <a:sym typeface="Calibri"/>
            </a:endParaRPr>
          </a:p>
          <a:p>
            <a:pPr marL="228600" indent="-228600" algn="just">
              <a:buAutoNum type="arabicPeriod"/>
            </a:pPr>
            <a:r>
              <a:rPr lang="en-US" u="none" baseline="0" dirty="0">
                <a:solidFill>
                  <a:schemeClr val="hlink"/>
                </a:solidFill>
                <a:latin typeface="Calibri" panose="020F0502020204030204" pitchFamily="34" charset="0"/>
                <a:ea typeface="Calibri"/>
                <a:cs typeface="Calibri" panose="020F0502020204030204" pitchFamily="34" charset="0"/>
                <a:sym typeface="Calibri"/>
              </a:rPr>
              <a:t>[Slide quote] I need to thank Paul </a:t>
            </a:r>
            <a:r>
              <a:rPr lang="en-US" u="none" baseline="0" dirty="0" err="1">
                <a:solidFill>
                  <a:schemeClr val="hlink"/>
                </a:solidFill>
                <a:latin typeface="Calibri" panose="020F0502020204030204" pitchFamily="34" charset="0"/>
                <a:ea typeface="Calibri"/>
                <a:cs typeface="Calibri" panose="020F0502020204030204" pitchFamily="34" charset="0"/>
                <a:sym typeface="Calibri"/>
              </a:rPr>
              <a:t>Embley</a:t>
            </a:r>
            <a:r>
              <a:rPr lang="en-US" u="none" baseline="0" dirty="0">
                <a:solidFill>
                  <a:schemeClr val="hlink"/>
                </a:solidFill>
                <a:latin typeface="Calibri" panose="020F0502020204030204" pitchFamily="34" charset="0"/>
                <a:ea typeface="Calibri"/>
                <a:cs typeface="Calibri" panose="020F0502020204030204" pitchFamily="34" charset="0"/>
                <a:sym typeface="Calibri"/>
              </a:rPr>
              <a:t> from the National Center for spotting this quote; I thought it a powerful metaphor from the moment I first saw Paul use it to emotionally bring home the A2J gap in our court system </a:t>
            </a:r>
          </a:p>
          <a:p>
            <a:pPr marL="228600" indent="-228600" algn="just">
              <a:buAutoNum type="arabicPeriod"/>
            </a:pPr>
            <a:endParaRPr lang="en-US" u="none" baseline="0" dirty="0">
              <a:solidFill>
                <a:schemeClr val="hlink"/>
              </a:solidFill>
              <a:latin typeface="Calibri" panose="020F0502020204030204" pitchFamily="34" charset="0"/>
              <a:ea typeface="Calibri"/>
              <a:cs typeface="Calibri" panose="020F0502020204030204" pitchFamily="34" charset="0"/>
              <a:sym typeface="Calibri"/>
            </a:endParaRPr>
          </a:p>
          <a:p>
            <a:pPr marL="228600" indent="-228600" algn="just">
              <a:buAutoNum type="arabicPeriod"/>
            </a:pPr>
            <a:r>
              <a:rPr lang="en-US" u="none" baseline="0" dirty="0">
                <a:solidFill>
                  <a:schemeClr val="hlink"/>
                </a:solidFill>
                <a:latin typeface="Calibri" panose="020F0502020204030204" pitchFamily="34" charset="0"/>
                <a:ea typeface="Calibri"/>
                <a:cs typeface="Calibri" panose="020F0502020204030204" pitchFamily="34" charset="0"/>
                <a:sym typeface="Calibri"/>
              </a:rPr>
              <a:t>Now, I’m not going to spend an enormous amount of time this morning talking about the A2J gap. If any of you here are still debating whether the A2J gap exists despite the mountain of evidence to the contrary, then this isn’t the presentation for you.</a:t>
            </a:r>
          </a:p>
          <a:p>
            <a:pPr marL="228600" indent="-228600" algn="just">
              <a:buAutoNum type="arabicPeriod"/>
            </a:pPr>
            <a:endParaRPr lang="en-US" u="none" baseline="0" dirty="0">
              <a:solidFill>
                <a:schemeClr val="hlink"/>
              </a:solidFill>
              <a:latin typeface="Calibri" panose="020F0502020204030204" pitchFamily="34" charset="0"/>
              <a:ea typeface="Calibri"/>
              <a:cs typeface="Calibri" panose="020F0502020204030204" pitchFamily="34" charset="0"/>
              <a:sym typeface="Calibri"/>
            </a:endParaRPr>
          </a:p>
          <a:p>
            <a:pPr marL="228600" indent="-228600" algn="just">
              <a:buAutoNum type="arabicPeriod"/>
            </a:pPr>
            <a:r>
              <a:rPr lang="en-US" u="none" baseline="0" dirty="0">
                <a:solidFill>
                  <a:schemeClr val="hlink"/>
                </a:solidFill>
                <a:latin typeface="Calibri" panose="020F0502020204030204" pitchFamily="34" charset="0"/>
                <a:ea typeface="Calibri"/>
                <a:cs typeface="Calibri" panose="020F0502020204030204" pitchFamily="34" charset="0"/>
                <a:sym typeface="Calibri"/>
              </a:rPr>
              <a:t>But just to put a pin in it, the United States is tied for 99</a:t>
            </a:r>
            <a:r>
              <a:rPr lang="en-US" u="none" baseline="30000" dirty="0">
                <a:solidFill>
                  <a:schemeClr val="hlink"/>
                </a:solidFill>
                <a:latin typeface="Calibri" panose="020F0502020204030204" pitchFamily="34" charset="0"/>
                <a:ea typeface="Calibri"/>
                <a:cs typeface="Calibri" panose="020F0502020204030204" pitchFamily="34" charset="0"/>
                <a:sym typeface="Calibri"/>
              </a:rPr>
              <a:t>th</a:t>
            </a:r>
            <a:r>
              <a:rPr lang="en-US" u="none" baseline="0" dirty="0">
                <a:solidFill>
                  <a:schemeClr val="hlink"/>
                </a:solidFill>
                <a:latin typeface="Calibri" panose="020F0502020204030204" pitchFamily="34" charset="0"/>
                <a:ea typeface="Calibri"/>
                <a:cs typeface="Calibri" panose="020F0502020204030204" pitchFamily="34" charset="0"/>
                <a:sym typeface="Calibri"/>
              </a:rPr>
              <a:t> of 126 countries when it comes to access and affordability of civil justice. When I describe where we sit, I like to evoke my cowboy heritage and tell folks that “while we’re not dead last, we’re close enough to spit and hit it.” </a:t>
            </a:r>
          </a:p>
          <a:p>
            <a:pPr marL="228600" indent="-228600" algn="just">
              <a:buAutoNum type="arabicPeriod"/>
            </a:pPr>
            <a:endParaRPr lang="en-US" u="none" baseline="0" dirty="0">
              <a:solidFill>
                <a:schemeClr val="hlink"/>
              </a:solidFill>
              <a:latin typeface="Calibri" panose="020F0502020204030204" pitchFamily="34" charset="0"/>
              <a:ea typeface="Calibri"/>
              <a:cs typeface="Calibri" panose="020F0502020204030204" pitchFamily="34" charset="0"/>
              <a:sym typeface="Calibri"/>
            </a:endParaRPr>
          </a:p>
          <a:p>
            <a:pPr marL="228600" indent="-228600" algn="just">
              <a:buAutoNum type="arabicPeriod"/>
            </a:pPr>
            <a:r>
              <a:rPr lang="en-US" u="none" baseline="0" dirty="0">
                <a:solidFill>
                  <a:schemeClr val="hlink"/>
                </a:solidFill>
                <a:latin typeface="Calibri" panose="020F0502020204030204" pitchFamily="34" charset="0"/>
                <a:ea typeface="Calibri"/>
                <a:cs typeface="Calibri" panose="020F0502020204030204" pitchFamily="34" charset="0"/>
                <a:sym typeface="Calibri"/>
              </a:rPr>
              <a:t>Let’s take a quick look at just one aspect of the gap—unrepresented parties.</a:t>
            </a:r>
          </a:p>
        </p:txBody>
      </p:sp>
      <p:sp>
        <p:nvSpPr>
          <p:cNvPr id="209" name="Shape 209"/>
          <p:cNvSpPr txBox="1">
            <a:spLocks noGrp="1"/>
          </p:cNvSpPr>
          <p:nvPr>
            <p:ph type="sldNum" idx="12"/>
          </p:nvPr>
        </p:nvSpPr>
        <p:spPr>
          <a:xfrm>
            <a:off x="3800165" y="8542833"/>
            <a:ext cx="2907196" cy="451266"/>
          </a:xfrm>
          <a:prstGeom prst="rect">
            <a:avLst/>
          </a:prstGeom>
          <a:noFill/>
          <a:ln>
            <a:noFill/>
          </a:ln>
        </p:spPr>
        <p:txBody>
          <a:bodyPr spcFirstLastPara="1" wrap="square" lIns="89715" tIns="44845" rIns="89715" bIns="44845" anchor="b" anchorCtr="0">
            <a:noAutofit/>
          </a:bodyPr>
          <a:lstStyle/>
          <a:p>
            <a:fld id="{00000000-1234-1234-1234-123412341234}" type="slidenum">
              <a:rPr lang="en-US">
                <a:solidFill>
                  <a:schemeClr val="dk1"/>
                </a:solidFill>
                <a:latin typeface="Calibri"/>
                <a:ea typeface="Calibri"/>
                <a:cs typeface="Calibri"/>
                <a:sym typeface="Calibri"/>
              </a:rPr>
              <a:pPr/>
              <a:t>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7789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7010b3a04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7010b3a0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just" rtl="0">
              <a:spcBef>
                <a:spcPts val="0"/>
              </a:spcBef>
              <a:spcAft>
                <a:spcPts val="0"/>
              </a:spcAft>
              <a:buAutoNum type="arabicPeriod"/>
            </a:pPr>
            <a:endParaRPr lang="en-US" b="0" baseline="0" dirty="0"/>
          </a:p>
        </p:txBody>
      </p:sp>
    </p:spTree>
    <p:extLst>
      <p:ext uri="{BB962C8B-B14F-4D97-AF65-F5344CB8AC3E}">
        <p14:creationId xmlns:p14="http://schemas.microsoft.com/office/powerpoint/2010/main" val="107342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Independence, </a:t>
            </a:r>
          </a:p>
          <a:p>
            <a:r>
              <a:rPr lang="en-US" sz="1200" b="0" i="0" u="none" strike="noStrike" kern="1200" dirty="0">
                <a:solidFill>
                  <a:schemeClr val="tx1"/>
                </a:solidFill>
                <a:effectLst/>
                <a:latin typeface="+mn-lt"/>
                <a:ea typeface="+mn-ea"/>
                <a:cs typeface="+mn-cs"/>
              </a:rPr>
              <a:t>Impartiality,</a:t>
            </a:r>
          </a:p>
          <a:p>
            <a:r>
              <a:rPr lang="en-US" sz="1200" b="0" i="0" u="none" strike="noStrike" kern="1200" dirty="0">
                <a:solidFill>
                  <a:schemeClr val="tx1"/>
                </a:solidFill>
                <a:effectLst/>
                <a:latin typeface="+mn-lt"/>
                <a:ea typeface="+mn-ea"/>
                <a:cs typeface="+mn-cs"/>
              </a:rPr>
              <a:t>Integrity, </a:t>
            </a:r>
          </a:p>
          <a:p>
            <a:r>
              <a:rPr lang="en-US" sz="1200" b="0" i="0" u="none" strike="noStrike" kern="1200" dirty="0">
                <a:solidFill>
                  <a:schemeClr val="tx1"/>
                </a:solidFill>
                <a:effectLst/>
                <a:latin typeface="+mn-lt"/>
                <a:ea typeface="+mn-ea"/>
                <a:cs typeface="+mn-cs"/>
              </a:rPr>
              <a:t>Propriety, </a:t>
            </a:r>
          </a:p>
          <a:p>
            <a:r>
              <a:rPr lang="en-US" sz="1200" b="0" i="0" u="none" strike="noStrike" kern="1200" dirty="0">
                <a:solidFill>
                  <a:schemeClr val="tx1"/>
                </a:solidFill>
                <a:effectLst/>
                <a:latin typeface="+mn-lt"/>
                <a:ea typeface="+mn-ea"/>
                <a:cs typeface="+mn-cs"/>
              </a:rPr>
              <a:t>Equality, </a:t>
            </a:r>
          </a:p>
          <a:p>
            <a:r>
              <a:rPr lang="en-US" sz="1200" b="0" i="0" u="none" strike="noStrike" kern="1200" dirty="0">
                <a:solidFill>
                  <a:schemeClr val="tx1"/>
                </a:solidFill>
                <a:effectLst/>
                <a:latin typeface="+mn-lt"/>
                <a:ea typeface="+mn-ea"/>
                <a:cs typeface="+mn-cs"/>
              </a:rPr>
              <a:t>Competence,</a:t>
            </a:r>
          </a:p>
          <a:p>
            <a:r>
              <a:rPr lang="en-US" sz="1200" b="0" i="0" u="none" strike="noStrike" kern="1200" dirty="0">
                <a:solidFill>
                  <a:schemeClr val="tx1"/>
                </a:solidFill>
                <a:effectLst/>
                <a:latin typeface="+mn-lt"/>
                <a:ea typeface="+mn-ea"/>
                <a:cs typeface="+mn-cs"/>
              </a:rPr>
              <a:t>Diligence</a:t>
            </a:r>
            <a:endParaRPr lang="en-US" b="0" dirty="0"/>
          </a:p>
        </p:txBody>
      </p:sp>
      <p:sp>
        <p:nvSpPr>
          <p:cNvPr id="4" name="Slide Number Placeholder 3"/>
          <p:cNvSpPr>
            <a:spLocks noGrp="1"/>
          </p:cNvSpPr>
          <p:nvPr>
            <p:ph type="sldNum" sz="quarter" idx="5"/>
          </p:nvPr>
        </p:nvSpPr>
        <p:spPr/>
        <p:txBody>
          <a:bodyPr/>
          <a:lstStyle/>
          <a:p>
            <a:fld id="{73E0D80B-2B3D-4ADA-B08F-A16296B5D099}" type="slidenum">
              <a:rPr lang="en-US" smtClean="0"/>
              <a:t>7</a:t>
            </a:fld>
            <a:endParaRPr lang="en-US"/>
          </a:p>
        </p:txBody>
      </p:sp>
    </p:spTree>
    <p:extLst>
      <p:ext uri="{BB962C8B-B14F-4D97-AF65-F5344CB8AC3E}">
        <p14:creationId xmlns:p14="http://schemas.microsoft.com/office/powerpoint/2010/main" val="3414574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Independence, </a:t>
            </a:r>
          </a:p>
          <a:p>
            <a:r>
              <a:rPr lang="en-US" sz="1200" b="0" i="0" u="none" strike="noStrike" kern="1200" dirty="0">
                <a:solidFill>
                  <a:schemeClr val="tx1"/>
                </a:solidFill>
                <a:effectLst/>
                <a:latin typeface="+mn-lt"/>
                <a:ea typeface="+mn-ea"/>
                <a:cs typeface="+mn-cs"/>
              </a:rPr>
              <a:t>Impartiality,</a:t>
            </a:r>
          </a:p>
          <a:p>
            <a:r>
              <a:rPr lang="en-US" sz="1200" b="0" i="0" u="none" strike="noStrike" kern="1200" dirty="0">
                <a:solidFill>
                  <a:schemeClr val="tx1"/>
                </a:solidFill>
                <a:effectLst/>
                <a:latin typeface="+mn-lt"/>
                <a:ea typeface="+mn-ea"/>
                <a:cs typeface="+mn-cs"/>
              </a:rPr>
              <a:t>Integrity, </a:t>
            </a:r>
          </a:p>
          <a:p>
            <a:r>
              <a:rPr lang="en-US" sz="1200" b="0" i="0" u="none" strike="noStrike" kern="1200" dirty="0">
                <a:solidFill>
                  <a:schemeClr val="tx1"/>
                </a:solidFill>
                <a:effectLst/>
                <a:latin typeface="+mn-lt"/>
                <a:ea typeface="+mn-ea"/>
                <a:cs typeface="+mn-cs"/>
              </a:rPr>
              <a:t>Propriety, </a:t>
            </a:r>
          </a:p>
          <a:p>
            <a:r>
              <a:rPr lang="en-US" sz="1200" b="0" i="0" u="none" strike="noStrike" kern="1200" dirty="0">
                <a:solidFill>
                  <a:schemeClr val="tx1"/>
                </a:solidFill>
                <a:effectLst/>
                <a:latin typeface="+mn-lt"/>
                <a:ea typeface="+mn-ea"/>
                <a:cs typeface="+mn-cs"/>
              </a:rPr>
              <a:t>Equality, </a:t>
            </a:r>
          </a:p>
          <a:p>
            <a:r>
              <a:rPr lang="en-US" sz="1200" b="0" i="0" u="none" strike="noStrike" kern="1200" dirty="0">
                <a:solidFill>
                  <a:schemeClr val="tx1"/>
                </a:solidFill>
                <a:effectLst/>
                <a:latin typeface="+mn-lt"/>
                <a:ea typeface="+mn-ea"/>
                <a:cs typeface="+mn-cs"/>
              </a:rPr>
              <a:t>Competence,</a:t>
            </a:r>
          </a:p>
          <a:p>
            <a:r>
              <a:rPr lang="en-US" sz="1200" b="0" i="0" u="none" strike="noStrike" kern="1200" dirty="0">
                <a:solidFill>
                  <a:schemeClr val="tx1"/>
                </a:solidFill>
                <a:effectLst/>
                <a:latin typeface="+mn-lt"/>
                <a:ea typeface="+mn-ea"/>
                <a:cs typeface="+mn-cs"/>
              </a:rPr>
              <a:t>Diligence</a:t>
            </a:r>
            <a:endParaRPr lang="en-US" b="0" dirty="0"/>
          </a:p>
        </p:txBody>
      </p:sp>
      <p:sp>
        <p:nvSpPr>
          <p:cNvPr id="4" name="Slide Number Placeholder 3"/>
          <p:cNvSpPr>
            <a:spLocks noGrp="1"/>
          </p:cNvSpPr>
          <p:nvPr>
            <p:ph type="sldNum" sz="quarter" idx="5"/>
          </p:nvPr>
        </p:nvSpPr>
        <p:spPr/>
        <p:txBody>
          <a:bodyPr/>
          <a:lstStyle/>
          <a:p>
            <a:fld id="{73E0D80B-2B3D-4ADA-B08F-A16296B5D099}" type="slidenum">
              <a:rPr lang="en-US" smtClean="0"/>
              <a:t>8</a:t>
            </a:fld>
            <a:endParaRPr lang="en-US"/>
          </a:p>
        </p:txBody>
      </p:sp>
    </p:spTree>
    <p:extLst>
      <p:ext uri="{BB962C8B-B14F-4D97-AF65-F5344CB8AC3E}">
        <p14:creationId xmlns:p14="http://schemas.microsoft.com/office/powerpoint/2010/main" val="8611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7010b3a04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7010b3a0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just" rtl="0">
              <a:spcBef>
                <a:spcPts val="0"/>
              </a:spcBef>
              <a:spcAft>
                <a:spcPts val="0"/>
              </a:spcAft>
              <a:buAutoNum type="arabicPeriod"/>
            </a:pPr>
            <a:r>
              <a:rPr lang="en-US" b="0" baseline="0" dirty="0"/>
              <a:t>Question, we shouldn’t worry because the public thinks the courts are doing a good job managing the A2J crises? Answer, false. 6 in 10 Americans say the courts are failing ordinary Americans.</a:t>
            </a:r>
          </a:p>
          <a:p>
            <a:pPr marL="228600" lvl="0" indent="-228600" algn="just" rtl="0">
              <a:spcBef>
                <a:spcPts val="0"/>
              </a:spcBef>
              <a:spcAft>
                <a:spcPts val="0"/>
              </a:spcAft>
              <a:buAutoNum type="arabicPeriod"/>
            </a:pPr>
            <a:endParaRPr lang="en-US" b="0" baseline="0" dirty="0"/>
          </a:p>
          <a:p>
            <a:pPr marL="228600" lvl="0" indent="-228600" algn="just" rtl="0">
              <a:spcBef>
                <a:spcPts val="0"/>
              </a:spcBef>
              <a:spcAft>
                <a:spcPts val="0"/>
              </a:spcAft>
              <a:buAutoNum type="arabicPeriod"/>
            </a:pPr>
            <a:r>
              <a:rPr lang="en-US" b="0" baseline="0" dirty="0"/>
              <a:t>Historically, the judicial system in this country has succeeded because of high public confidence. I suggest to you that those halcyon days are about to come to an end if we don’t act intentionally, decisively, and rapidly to address the A2J gap. </a:t>
            </a:r>
          </a:p>
        </p:txBody>
      </p:sp>
    </p:spTree>
    <p:extLst>
      <p:ext uri="{BB962C8B-B14F-4D97-AF65-F5344CB8AC3E}">
        <p14:creationId xmlns:p14="http://schemas.microsoft.com/office/powerpoint/2010/main" val="111409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rtl="0"/>
            <a:r>
              <a:rPr lang="en-US" sz="2200" b="0" i="1" u="none" strike="noStrike" dirty="0">
                <a:effectLst/>
                <a:latin typeface="Lucida Grande"/>
                <a:ea typeface="Lucida Grande"/>
                <a:cs typeface="Lucida Grande"/>
                <a:sym typeface="Lucida Grande"/>
              </a:rPr>
              <a:t>Presenter notes</a:t>
            </a:r>
            <a:endParaRPr lang="en-US" dirty="0">
              <a:effectLst/>
            </a:endParaRPr>
          </a:p>
          <a:p>
            <a:pPr rtl="0"/>
            <a:r>
              <a:rPr lang="en-US" sz="2200" b="0" i="1" u="none" strike="noStrike" dirty="0">
                <a:effectLst/>
                <a:latin typeface="Lucida Grande"/>
                <a:ea typeface="Lucida Grande"/>
                <a:cs typeface="Lucida Grande"/>
                <a:sym typeface="Lucida Grande"/>
              </a:rPr>
              <a:t>Over 65, 20% don’t have a smartphone</a:t>
            </a:r>
            <a:endParaRPr lang="en-US" dirty="0">
              <a:effectLst/>
            </a:endParaRPr>
          </a:p>
          <a:p>
            <a:pPr rtl="0"/>
            <a:r>
              <a:rPr lang="en-US" sz="2200" b="0" i="1" u="none" strike="noStrike" dirty="0">
                <a:effectLst/>
                <a:latin typeface="Lucida Grande"/>
                <a:ea typeface="Lucida Grande"/>
                <a:cs typeface="Lucida Grande"/>
                <a:sym typeface="Lucida Grande"/>
              </a:rPr>
              <a:t>Digital divide -- more of a spectrum/continuum than a gap</a:t>
            </a:r>
            <a:endParaRPr lang="en-US" dirty="0">
              <a:effectLst/>
            </a:endParaRPr>
          </a:p>
          <a:p>
            <a:endParaRPr lang="en-US" dirty="0"/>
          </a:p>
        </p:txBody>
      </p:sp>
    </p:spTree>
    <p:extLst>
      <p:ext uri="{BB962C8B-B14F-4D97-AF65-F5344CB8AC3E}">
        <p14:creationId xmlns:p14="http://schemas.microsoft.com/office/powerpoint/2010/main" val="155849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Here’s one view, albeit greatly</a:t>
            </a:r>
            <a:r>
              <a:rPr lang="en-US" baseline="0" dirty="0"/>
              <a:t> exaggerated.</a:t>
            </a:r>
            <a:endParaRPr lang="en-US" dirty="0"/>
          </a:p>
          <a:p>
            <a:pPr marL="228600" indent="-228600">
              <a:buAutoNum type="arabicPeriod"/>
            </a:pPr>
            <a:endParaRPr lang="en-US" dirty="0"/>
          </a:p>
          <a:p>
            <a:pPr marL="228600" indent="-228600">
              <a:buAutoNum type="arabicPeriod"/>
            </a:pPr>
            <a:r>
              <a:rPr lang="en-US" dirty="0"/>
              <a:t>To be clear, I don’t agree that “life without technology is meaningless,” but</a:t>
            </a:r>
            <a:r>
              <a:rPr lang="en-US" baseline="0" dirty="0"/>
              <a:t> it is clear that it has permeated every facet of our lives. And those organizations that have realized the disruptive effect and value of technology and gotten “with it” have thrived; those that haven’t, well, may they rest in peace. </a:t>
            </a:r>
          </a:p>
          <a:p>
            <a:pPr marL="228600" indent="-228600">
              <a:buAutoNum type="arabicPeriod"/>
            </a:pPr>
            <a:endParaRPr lang="en-US" baseline="0" dirty="0"/>
          </a:p>
          <a:p>
            <a:pPr marL="228600" indent="-228600">
              <a:buAutoNum type="arabicPeriod"/>
            </a:pPr>
            <a:r>
              <a:rPr lang="en-US" baseline="0" dirty="0"/>
              <a:t>Knowing this, our justice system not only should embrace technology, it must if it is to stay truly relevant: think electronic filing and notice, digital recordings, computer-aided translation, online forms, online assistance, remote appearances, and the list goes on.</a:t>
            </a:r>
          </a:p>
          <a:p>
            <a:pPr marL="228600" indent="-228600">
              <a:buAutoNum type="arabicPeriod"/>
            </a:pPr>
            <a:endParaRPr lang="en-US" baseline="0" dirty="0"/>
          </a:p>
          <a:p>
            <a:pPr marL="228600" indent="-228600">
              <a:buAutoNum type="arabicPeriod"/>
            </a:pPr>
            <a:r>
              <a:rPr lang="en-US" baseline="0" dirty="0"/>
              <a:t>And think of bringing all of these technologies together, and more, in ODR.</a:t>
            </a:r>
          </a:p>
        </p:txBody>
      </p:sp>
      <p:sp>
        <p:nvSpPr>
          <p:cNvPr id="4" name="Slide Number Placeholder 3"/>
          <p:cNvSpPr>
            <a:spLocks noGrp="1"/>
          </p:cNvSpPr>
          <p:nvPr>
            <p:ph type="sldNum" sz="quarter" idx="10"/>
          </p:nvPr>
        </p:nvSpPr>
        <p:spPr/>
        <p:txBody>
          <a:bodyPr/>
          <a:lstStyle/>
          <a:p>
            <a:fld id="{73E0D80B-2B3D-4ADA-B08F-A16296B5D099}" type="slidenum">
              <a:rPr lang="en-US" smtClean="0"/>
              <a:t>12</a:t>
            </a:fld>
            <a:endParaRPr lang="en-US"/>
          </a:p>
        </p:txBody>
      </p:sp>
    </p:spTree>
    <p:extLst>
      <p:ext uri="{BB962C8B-B14F-4D97-AF65-F5344CB8AC3E}">
        <p14:creationId xmlns:p14="http://schemas.microsoft.com/office/powerpoint/2010/main" val="449985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818D48F-81B9-4AA6-850A-0369A88C27E1}" type="datetimeFigureOut">
              <a:rPr lang="en-US" smtClean="0"/>
              <a:t>11/15/20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3AF94448-42BC-496D-9FF8-A898646472DD}"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93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18D48F-81B9-4AA6-850A-0369A88C27E1}" type="datetimeFigureOut">
              <a:rPr lang="en-US" smtClean="0"/>
              <a:t>11/15/20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94448-42BC-496D-9FF8-A898646472DD}" type="slidenum">
              <a:rPr lang="en-US" smtClean="0"/>
              <a:t>‹#›</a:t>
            </a:fld>
            <a:endParaRPr lang="en-US"/>
          </a:p>
        </p:txBody>
      </p:sp>
    </p:spTree>
    <p:extLst>
      <p:ext uri="{BB962C8B-B14F-4D97-AF65-F5344CB8AC3E}">
        <p14:creationId xmlns:p14="http://schemas.microsoft.com/office/powerpoint/2010/main" val="191822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18D48F-81B9-4AA6-850A-0369A88C27E1}"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94448-42BC-496D-9FF8-A898646472DD}"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4924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18D48F-81B9-4AA6-850A-0369A88C27E1}"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94448-42BC-496D-9FF8-A898646472DD}"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8263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18D48F-81B9-4AA6-850A-0369A88C27E1}"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94448-42BC-496D-9FF8-A898646472DD}" type="slidenum">
              <a:rPr lang="en-US" smtClean="0"/>
              <a:t>‹#›</a:t>
            </a:fld>
            <a:endParaRPr lang="en-US"/>
          </a:p>
        </p:txBody>
      </p:sp>
    </p:spTree>
    <p:extLst>
      <p:ext uri="{BB962C8B-B14F-4D97-AF65-F5344CB8AC3E}">
        <p14:creationId xmlns:p14="http://schemas.microsoft.com/office/powerpoint/2010/main" val="3922633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18D48F-81B9-4AA6-850A-0369A88C27E1}"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94448-42BC-496D-9FF8-A898646472DD}"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256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18D48F-81B9-4AA6-850A-0369A88C27E1}"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94448-42BC-496D-9FF8-A898646472DD}"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936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18D48F-81B9-4AA6-850A-0369A88C27E1}"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94448-42BC-496D-9FF8-A898646472DD}"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5615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18D48F-81B9-4AA6-850A-0369A88C27E1}"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94448-42BC-496D-9FF8-A898646472DD}"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1297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7200" y="1295159"/>
            <a:ext cx="4038600" cy="4525963"/>
          </a:xfrm>
          <a:prstGeom prst="rect">
            <a:avLst/>
          </a:prstGeom>
        </p:spPr>
        <p:txBody>
          <a:bodyPr/>
          <a:lstStyle>
            <a:lvl1pPr>
              <a:defRPr sz="2800">
                <a:solidFill>
                  <a:srgbClr val="336195"/>
                </a:solidFill>
                <a:latin typeface="Arial"/>
                <a:cs typeface="Arial"/>
              </a:defRPr>
            </a:lvl1pPr>
            <a:lvl2pPr>
              <a:defRPr sz="2400">
                <a:solidFill>
                  <a:srgbClr val="336195"/>
                </a:solidFill>
                <a:latin typeface="Arial"/>
                <a:cs typeface="Arial"/>
              </a:defRPr>
            </a:lvl2pPr>
            <a:lvl3pPr>
              <a:defRPr sz="2000">
                <a:solidFill>
                  <a:srgbClr val="336195"/>
                </a:solidFill>
                <a:latin typeface="Arial"/>
                <a:cs typeface="Arial"/>
              </a:defRPr>
            </a:lvl3pPr>
            <a:lvl4pPr>
              <a:defRPr sz="1800">
                <a:solidFill>
                  <a:srgbClr val="336195"/>
                </a:solidFill>
                <a:latin typeface="Arial"/>
                <a:cs typeface="Arial"/>
              </a:defRPr>
            </a:lvl4pPr>
            <a:lvl5pPr>
              <a:defRPr sz="1800">
                <a:solidFill>
                  <a:srgbClr val="336195"/>
                </a:solidFill>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2"/>
          </p:nvPr>
        </p:nvSpPr>
        <p:spPr>
          <a:xfrm>
            <a:off x="4648200" y="1295159"/>
            <a:ext cx="4038600" cy="4525963"/>
          </a:xfrm>
          <a:prstGeom prst="rect">
            <a:avLst/>
          </a:prstGeom>
        </p:spPr>
        <p:txBody>
          <a:bodyPr/>
          <a:lstStyle>
            <a:lvl1pPr>
              <a:defRPr sz="2800">
                <a:solidFill>
                  <a:srgbClr val="336195"/>
                </a:solidFill>
                <a:latin typeface="Arial"/>
                <a:cs typeface="Arial"/>
              </a:defRPr>
            </a:lvl1pPr>
            <a:lvl2pPr>
              <a:defRPr sz="2400">
                <a:solidFill>
                  <a:srgbClr val="336195"/>
                </a:solidFill>
                <a:latin typeface="Arial"/>
                <a:cs typeface="Arial"/>
              </a:defRPr>
            </a:lvl2pPr>
            <a:lvl3pPr>
              <a:defRPr sz="2000">
                <a:solidFill>
                  <a:srgbClr val="336195"/>
                </a:solidFill>
                <a:latin typeface="Arial"/>
                <a:cs typeface="Arial"/>
              </a:defRPr>
            </a:lvl3pPr>
            <a:lvl4pPr>
              <a:defRPr sz="1800">
                <a:solidFill>
                  <a:srgbClr val="336195"/>
                </a:solidFill>
                <a:latin typeface="Arial"/>
                <a:cs typeface="Arial"/>
              </a:defRPr>
            </a:lvl4pPr>
            <a:lvl5pPr>
              <a:defRPr sz="1800">
                <a:solidFill>
                  <a:srgbClr val="336195"/>
                </a:solidFill>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457200" y="392919"/>
            <a:ext cx="8229600" cy="715192"/>
          </a:xfrm>
          <a:prstGeom prst="rect">
            <a:avLst/>
          </a:prstGeom>
        </p:spPr>
        <p:txBody>
          <a:bodyPr/>
          <a:lstStyle>
            <a:lvl1pPr>
              <a:defRPr sz="4800">
                <a:solidFill>
                  <a:srgbClr val="336195"/>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FD6DDEB5-3731-4F14-A314-0E040BB110B3}"/>
              </a:ext>
            </a:extLst>
          </p:cNvPr>
          <p:cNvSpPr txBox="1"/>
          <p:nvPr userDrawn="1"/>
        </p:nvSpPr>
        <p:spPr>
          <a:xfrm>
            <a:off x="8686800" y="6364052"/>
            <a:ext cx="457200" cy="369332"/>
          </a:xfrm>
          <a:prstGeom prst="rect">
            <a:avLst/>
          </a:prstGeom>
          <a:noFill/>
        </p:spPr>
        <p:txBody>
          <a:bodyPr wrap="square" rtlCol="0">
            <a:spAutoFit/>
          </a:bodyPr>
          <a:lstStyle/>
          <a:p>
            <a:fld id="{FC458F74-C565-4425-BCD7-79F9AD7F8A82}" type="slidenum">
              <a:rPr lang="en-US" smtClean="0"/>
              <a:t>‹#›</a:t>
            </a:fld>
            <a:endParaRPr lang="en-US" dirty="0"/>
          </a:p>
        </p:txBody>
      </p:sp>
    </p:spTree>
    <p:extLst>
      <p:ext uri="{BB962C8B-B14F-4D97-AF65-F5344CB8AC3E}">
        <p14:creationId xmlns:p14="http://schemas.microsoft.com/office/powerpoint/2010/main" val="3488103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a:latin typeface="PT Serif"/>
                <a:ea typeface="PT Serif"/>
                <a:cs typeface="PT Serif"/>
                <a:sym typeface="PT Serif"/>
              </a:defRPr>
            </a:lvl1pPr>
            <a:lvl2pPr>
              <a:defRPr>
                <a:latin typeface="PT Serif"/>
                <a:ea typeface="PT Serif"/>
                <a:cs typeface="PT Serif"/>
                <a:sym typeface="PT Serif"/>
              </a:defRPr>
            </a:lvl2pPr>
            <a:lvl3pPr>
              <a:defRPr>
                <a:latin typeface="PT Serif"/>
                <a:ea typeface="PT Serif"/>
                <a:cs typeface="PT Serif"/>
                <a:sym typeface="PT Serif"/>
              </a:defRPr>
            </a:lvl3pPr>
            <a:lvl4pPr>
              <a:defRPr>
                <a:latin typeface="PT Serif"/>
                <a:ea typeface="PT Serif"/>
                <a:cs typeface="PT Serif"/>
                <a:sym typeface="PT Serif"/>
              </a:defRPr>
            </a:lvl4pPr>
            <a:lvl5pPr>
              <a:defRPr>
                <a:latin typeface="PT Serif"/>
                <a:ea typeface="PT Serif"/>
                <a:cs typeface="PT Serif"/>
                <a:sym typeface="PT Serif"/>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18994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18D48F-81B9-4AA6-850A-0369A88C27E1}"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94448-42BC-496D-9FF8-A898646472DD}" type="slidenum">
              <a:rPr lang="en-US" smtClean="0"/>
              <a:t>‹#›</a:t>
            </a:fld>
            <a:endParaRPr lang="en-US"/>
          </a:p>
        </p:txBody>
      </p:sp>
    </p:spTree>
    <p:extLst>
      <p:ext uri="{BB962C8B-B14F-4D97-AF65-F5344CB8AC3E}">
        <p14:creationId xmlns:p14="http://schemas.microsoft.com/office/powerpoint/2010/main" val="54333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18D48F-81B9-4AA6-850A-0369A88C27E1}"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94448-42BC-496D-9FF8-A898646472DD}"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56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18D48F-81B9-4AA6-850A-0369A88C27E1}" type="datetimeFigureOut">
              <a:rPr lang="en-US" smtClean="0"/>
              <a:t>11/15/20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94448-42BC-496D-9FF8-A898646472DD}" type="slidenum">
              <a:rPr lang="en-US" smtClean="0"/>
              <a:t>‹#›</a:t>
            </a:fld>
            <a:endParaRPr lang="en-US"/>
          </a:p>
        </p:txBody>
      </p:sp>
    </p:spTree>
    <p:extLst>
      <p:ext uri="{BB962C8B-B14F-4D97-AF65-F5344CB8AC3E}">
        <p14:creationId xmlns:p14="http://schemas.microsoft.com/office/powerpoint/2010/main" val="63268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18D48F-81B9-4AA6-850A-0369A88C27E1}" type="datetimeFigureOut">
              <a:rPr lang="en-US" smtClean="0"/>
              <a:t>11/15/20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F94448-42BC-496D-9FF8-A898646472DD}"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57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18D48F-81B9-4AA6-850A-0369A88C27E1}" type="datetimeFigureOut">
              <a:rPr lang="en-US" smtClean="0"/>
              <a:t>11/15/20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F94448-42BC-496D-9FF8-A898646472DD}"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87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8D48F-81B9-4AA6-850A-0369A88C27E1}" type="datetimeFigureOut">
              <a:rPr lang="en-US" smtClean="0"/>
              <a:t>11/15/20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F94448-42BC-496D-9FF8-A898646472DD}" type="slidenum">
              <a:rPr lang="en-US" smtClean="0"/>
              <a:t>‹#›</a:t>
            </a:fld>
            <a:endParaRPr lang="en-US"/>
          </a:p>
        </p:txBody>
      </p:sp>
    </p:spTree>
    <p:extLst>
      <p:ext uri="{BB962C8B-B14F-4D97-AF65-F5344CB8AC3E}">
        <p14:creationId xmlns:p14="http://schemas.microsoft.com/office/powerpoint/2010/main" val="370575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18D48F-81B9-4AA6-850A-0369A88C27E1}" type="datetimeFigureOut">
              <a:rPr lang="en-US" smtClean="0"/>
              <a:t>11/15/20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94448-42BC-496D-9FF8-A898646472DD}"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823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18D48F-81B9-4AA6-850A-0369A88C27E1}" type="datetimeFigureOut">
              <a:rPr lang="en-US" smtClean="0"/>
              <a:t>11/15/20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F94448-42BC-496D-9FF8-A898646472DD}" type="slidenum">
              <a:rPr lang="en-US" smtClean="0"/>
              <a:t>‹#›</a:t>
            </a:fld>
            <a:endParaRPr lang="en-US"/>
          </a:p>
        </p:txBody>
      </p:sp>
    </p:spTree>
    <p:extLst>
      <p:ext uri="{BB962C8B-B14F-4D97-AF65-F5344CB8AC3E}">
        <p14:creationId xmlns:p14="http://schemas.microsoft.com/office/powerpoint/2010/main" val="54866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18D48F-81B9-4AA6-850A-0369A88C27E1}" type="datetimeFigureOut">
              <a:rPr lang="en-US" smtClean="0"/>
              <a:t>11/15/20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F94448-42BC-496D-9FF8-A898646472DD}" type="slidenum">
              <a:rPr lang="en-US" smtClean="0"/>
              <a:t>‹#›</a:t>
            </a:fld>
            <a:endParaRPr lang="en-US"/>
          </a:p>
        </p:txBody>
      </p:sp>
    </p:spTree>
    <p:extLst>
      <p:ext uri="{BB962C8B-B14F-4D97-AF65-F5344CB8AC3E}">
        <p14:creationId xmlns:p14="http://schemas.microsoft.com/office/powerpoint/2010/main" val="24138118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jpeg"/><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creativecommons.org/licenses/by/2.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014" y="1566702"/>
            <a:ext cx="8458200" cy="1470025"/>
          </a:xfrm>
        </p:spPr>
        <p:txBody>
          <a:bodyPr>
            <a:normAutofit fontScale="90000"/>
          </a:bodyPr>
          <a:lstStyle/>
          <a:p>
            <a:r>
              <a:rPr lang="en-US" b="1" dirty="0">
                <a:solidFill>
                  <a:schemeClr val="tx2">
                    <a:lumMod val="75000"/>
                    <a:lumOff val="25000"/>
                  </a:schemeClr>
                </a:solidFill>
              </a:rPr>
              <a:t>ODR is here to stay:</a:t>
            </a:r>
            <a:br>
              <a:rPr lang="en-US" b="1" dirty="0">
                <a:solidFill>
                  <a:schemeClr val="tx2">
                    <a:lumMod val="75000"/>
                    <a:lumOff val="25000"/>
                  </a:schemeClr>
                </a:solidFill>
              </a:rPr>
            </a:br>
            <a:r>
              <a:rPr lang="en-US" b="1" dirty="0">
                <a:solidFill>
                  <a:schemeClr val="tx2">
                    <a:lumMod val="75000"/>
                    <a:lumOff val="25000"/>
                  </a:schemeClr>
                </a:solidFill>
              </a:rPr>
              <a:t>Get over it.</a:t>
            </a:r>
            <a:endParaRPr lang="en-US" dirty="0"/>
          </a:p>
        </p:txBody>
      </p:sp>
      <p:sp>
        <p:nvSpPr>
          <p:cNvPr id="17" name="Subtitle 4"/>
          <p:cNvSpPr txBox="1">
            <a:spLocks/>
          </p:cNvSpPr>
          <p:nvPr/>
        </p:nvSpPr>
        <p:spPr>
          <a:xfrm>
            <a:off x="5886640" y="3757291"/>
            <a:ext cx="1919288" cy="381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b="1" dirty="0"/>
              <a:t>Paul Embley</a:t>
            </a:r>
          </a:p>
        </p:txBody>
      </p:sp>
      <p:sp>
        <p:nvSpPr>
          <p:cNvPr id="22" name="Subtitle 4"/>
          <p:cNvSpPr txBox="1">
            <a:spLocks/>
          </p:cNvSpPr>
          <p:nvPr/>
        </p:nvSpPr>
        <p:spPr>
          <a:xfrm>
            <a:off x="5931886" y="4062091"/>
            <a:ext cx="1874042" cy="3810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dirty="0"/>
              <a:t>National Center for State Courts</a:t>
            </a:r>
          </a:p>
        </p:txBody>
      </p:sp>
      <p:pic>
        <p:nvPicPr>
          <p:cNvPr id="1033" name="Picture 9" descr="Image result for twitt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81000"/>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pew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Image result for virginia department of veterans services"/>
          <p:cNvSpPr>
            <a:spLocks noChangeAspect="1" noChangeArrowheads="1"/>
          </p:cNvSpPr>
          <p:nvPr/>
        </p:nvSpPr>
        <p:spPr bwMode="auto">
          <a:xfrm>
            <a:off x="307974" y="7937"/>
            <a:ext cx="1561397" cy="15614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national center for state courts logo">
            <a:extLst>
              <a:ext uri="{FF2B5EF4-FFF2-40B4-BE49-F238E27FC236}">
                <a16:creationId xmlns:a16="http://schemas.microsoft.com/office/drawing/2014/main" id="{4FAC4B62-702E-4E5E-97B4-8B5B798463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9584" y="4443091"/>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3DA34D26-57E4-6F4F-AF50-6CD7CEF3C84A}"/>
              </a:ext>
            </a:extLst>
          </p:cNvPr>
          <p:cNvSpPr/>
          <p:nvPr/>
        </p:nvSpPr>
        <p:spPr>
          <a:xfrm>
            <a:off x="7787640" y="160338"/>
            <a:ext cx="1561397" cy="923330"/>
          </a:xfrm>
          <a:prstGeom prst="rect">
            <a:avLst/>
          </a:prstGeom>
        </p:spPr>
        <p:txBody>
          <a:bodyPr wrap="square">
            <a:spAutoFit/>
          </a:bodyPr>
          <a:lstStyle/>
          <a:p>
            <a:r>
              <a:rPr lang="en-US" b="1" dirty="0">
                <a:solidFill>
                  <a:schemeClr val="accent1">
                    <a:lumMod val="75000"/>
                  </a:schemeClr>
                </a:solidFill>
              </a:rPr>
              <a:t>#LegalTech</a:t>
            </a:r>
            <a:br>
              <a:rPr lang="en-US" b="1" dirty="0">
                <a:solidFill>
                  <a:schemeClr val="accent1">
                    <a:lumMod val="75000"/>
                  </a:schemeClr>
                </a:solidFill>
              </a:rPr>
            </a:br>
            <a:r>
              <a:rPr lang="en-US" b="1" dirty="0">
                <a:solidFill>
                  <a:schemeClr val="accent1">
                    <a:lumMod val="75000"/>
                  </a:schemeClr>
                </a:solidFill>
              </a:rPr>
              <a:t>#ODR</a:t>
            </a:r>
            <a:br>
              <a:rPr lang="en-US" b="1" dirty="0">
                <a:solidFill>
                  <a:schemeClr val="accent1">
                    <a:lumMod val="75000"/>
                  </a:schemeClr>
                </a:solidFill>
              </a:rPr>
            </a:br>
            <a:r>
              <a:rPr lang="en-US" b="1" dirty="0">
                <a:solidFill>
                  <a:schemeClr val="accent1">
                    <a:lumMod val="75000"/>
                  </a:schemeClr>
                </a:solidFill>
              </a:rPr>
              <a:t>#NCSC</a:t>
            </a:r>
          </a:p>
        </p:txBody>
      </p:sp>
    </p:spTree>
    <p:extLst>
      <p:ext uri="{BB962C8B-B14F-4D97-AF65-F5344CB8AC3E}">
        <p14:creationId xmlns:p14="http://schemas.microsoft.com/office/powerpoint/2010/main" val="3006987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Picture 31" descr="A close up of a logo&#10;&#10;Description automatically generated">
            <a:extLst>
              <a:ext uri="{FF2B5EF4-FFF2-40B4-BE49-F238E27FC236}">
                <a16:creationId xmlns:a16="http://schemas.microsoft.com/office/drawing/2014/main" id="{700593C0-011C-324A-9634-A2B8F7C81E17}"/>
              </a:ext>
            </a:extLst>
          </p:cNvPr>
          <p:cNvPicPr>
            <a:picLocks noChangeAspect="1"/>
          </p:cNvPicPr>
          <p:nvPr/>
        </p:nvPicPr>
        <p:blipFill>
          <a:blip r:embed="rId2">
            <a:alphaModFix amt="4000"/>
            <a:extLst>
              <a:ext uri="{28A0092B-C50C-407E-A947-70E740481C1C}">
                <a14:useLocalDpi xmlns:a14="http://schemas.microsoft.com/office/drawing/2010/main" val="0"/>
              </a:ext>
            </a:extLst>
          </a:blip>
          <a:stretch>
            <a:fillRect/>
          </a:stretch>
        </p:blipFill>
        <p:spPr>
          <a:xfrm>
            <a:off x="3501355" y="4345032"/>
            <a:ext cx="3230261" cy="3284098"/>
          </a:xfrm>
          <a:prstGeom prst="rect">
            <a:avLst/>
          </a:prstGeom>
        </p:spPr>
      </p:pic>
      <p:sp>
        <p:nvSpPr>
          <p:cNvPr id="179" name="Rectangle"/>
          <p:cNvSpPr/>
          <p:nvPr/>
        </p:nvSpPr>
        <p:spPr>
          <a:xfrm>
            <a:off x="-1" y="825977"/>
            <a:ext cx="3107104" cy="5206046"/>
          </a:xfrm>
          <a:prstGeom prst="rect">
            <a:avLst/>
          </a:prstGeom>
          <a:solidFill>
            <a:srgbClr val="006372"/>
          </a:solidFill>
          <a:ln w="12700">
            <a:miter lim="400000"/>
          </a:ln>
        </p:spPr>
        <p:txBody>
          <a:bodyPr lIns="19050" tIns="19050" rIns="19050" bIns="19050" anchor="ctr"/>
          <a:lstStyle/>
          <a:p>
            <a:pPr>
              <a:defRPr sz="3200">
                <a:solidFill>
                  <a:srgbClr val="000000"/>
                </a:solidFill>
                <a:latin typeface="Helvetica Light"/>
                <a:ea typeface="Helvetica Light"/>
                <a:cs typeface="Helvetica Light"/>
                <a:sym typeface="Helvetica Light"/>
              </a:defRPr>
            </a:pPr>
            <a:endParaRPr sz="1200"/>
          </a:p>
        </p:txBody>
      </p:sp>
      <p:pic>
        <p:nvPicPr>
          <p:cNvPr id="33" name="Picture 32" descr="A close up of a logo&#10;&#10;Description automatically generated">
            <a:extLst>
              <a:ext uri="{FF2B5EF4-FFF2-40B4-BE49-F238E27FC236}">
                <a16:creationId xmlns:a16="http://schemas.microsoft.com/office/drawing/2014/main" id="{2477C1CC-1953-F04C-B7B4-CA92357934CC}"/>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1297211" y="2537161"/>
            <a:ext cx="4059982" cy="4127648"/>
          </a:xfrm>
          <a:prstGeom prst="rect">
            <a:avLst/>
          </a:prstGeom>
        </p:spPr>
      </p:pic>
      <p:sp>
        <p:nvSpPr>
          <p:cNvPr id="182" name="Confidence in state courts is at a seven-year high, which may (or may not) be connected to positive views of the economy."/>
          <p:cNvSpPr txBox="1"/>
          <p:nvPr/>
        </p:nvSpPr>
        <p:spPr>
          <a:xfrm>
            <a:off x="269602" y="1756812"/>
            <a:ext cx="2617382" cy="176202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spAutoFit/>
          </a:bodyPr>
          <a:lstStyle>
            <a:lvl1pPr marR="457200" algn="l" defTabSz="457200">
              <a:defRPr sz="5700">
                <a:latin typeface="Georgia"/>
                <a:ea typeface="Georgia"/>
                <a:cs typeface="Georgia"/>
                <a:sym typeface="Georgia"/>
              </a:defRPr>
            </a:lvl1pPr>
          </a:lstStyle>
          <a:p>
            <a:r>
              <a:rPr lang="en-US" sz="2800" dirty="0">
                <a:solidFill>
                  <a:schemeClr val="bg1"/>
                </a:solidFill>
                <a:latin typeface="Calibri Light"/>
                <a:cs typeface="Calibri Light"/>
              </a:rPr>
              <a:t>Attitudes Towards Using Remote Court Services</a:t>
            </a:r>
          </a:p>
        </p:txBody>
      </p:sp>
      <p:sp>
        <p:nvSpPr>
          <p:cNvPr id="55" name="Rectangle 54">
            <a:extLst>
              <a:ext uri="{FF2B5EF4-FFF2-40B4-BE49-F238E27FC236}">
                <a16:creationId xmlns:a16="http://schemas.microsoft.com/office/drawing/2014/main" id="{CB94F749-EA9D-204F-A4C3-58F9085A3ABC}"/>
              </a:ext>
            </a:extLst>
          </p:cNvPr>
          <p:cNvSpPr/>
          <p:nvPr/>
        </p:nvSpPr>
        <p:spPr>
          <a:xfrm>
            <a:off x="7866252" y="2492584"/>
            <a:ext cx="184731" cy="380873"/>
          </a:xfrm>
          <a:prstGeom prst="rect">
            <a:avLst/>
          </a:prstGeom>
        </p:spPr>
        <p:txBody>
          <a:bodyPr wrap="none">
            <a:spAutoFit/>
          </a:bodyPr>
          <a:lstStyle/>
          <a:p>
            <a:endParaRPr lang="en-US" sz="1875" b="1" dirty="0">
              <a:solidFill>
                <a:schemeClr val="bg1"/>
              </a:solidFill>
              <a:latin typeface="Calibri Light"/>
              <a:cs typeface="Calibri Light"/>
            </a:endParaRPr>
          </a:p>
        </p:txBody>
      </p:sp>
      <p:grpSp>
        <p:nvGrpSpPr>
          <p:cNvPr id="70" name="Group 69">
            <a:extLst>
              <a:ext uri="{FF2B5EF4-FFF2-40B4-BE49-F238E27FC236}">
                <a16:creationId xmlns:a16="http://schemas.microsoft.com/office/drawing/2014/main" id="{DA5EEBBF-D425-FE47-A6FF-A5047E7ED557}"/>
              </a:ext>
            </a:extLst>
          </p:cNvPr>
          <p:cNvGrpSpPr/>
          <p:nvPr/>
        </p:nvGrpSpPr>
        <p:grpSpPr>
          <a:xfrm>
            <a:off x="7062242" y="2322335"/>
            <a:ext cx="1124743" cy="670386"/>
            <a:chOff x="14648517" y="4621991"/>
            <a:chExt cx="2407469" cy="1434936"/>
          </a:xfrm>
        </p:grpSpPr>
        <p:sp>
          <p:nvSpPr>
            <p:cNvPr id="71" name="Rounded Rectangle 70">
              <a:extLst>
                <a:ext uri="{FF2B5EF4-FFF2-40B4-BE49-F238E27FC236}">
                  <a16:creationId xmlns:a16="http://schemas.microsoft.com/office/drawing/2014/main" id="{67DE83F8-6118-A44E-88DD-F882A0858F33}"/>
                </a:ext>
              </a:extLst>
            </p:cNvPr>
            <p:cNvSpPr/>
            <p:nvPr/>
          </p:nvSpPr>
          <p:spPr>
            <a:xfrm>
              <a:off x="14648517" y="4621991"/>
              <a:ext cx="2407469" cy="528429"/>
            </a:xfrm>
            <a:prstGeom prst="roundRect">
              <a:avLst/>
            </a:prstGeom>
            <a:solidFill>
              <a:srgbClr val="00637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endParaRPr lang="en-US" sz="1200" dirty="0">
                <a:solidFill>
                  <a:srgbClr val="FFFFFF"/>
                </a:solidFill>
                <a:latin typeface="Helvetica Light"/>
                <a:ea typeface="Helvetica Light"/>
                <a:cs typeface="Helvetica Light"/>
                <a:sym typeface="Helvetica Light"/>
              </a:endParaRPr>
            </a:p>
          </p:txBody>
        </p:sp>
        <p:sp>
          <p:nvSpPr>
            <p:cNvPr id="72" name="Isosceles Triangle 66">
              <a:extLst>
                <a:ext uri="{FF2B5EF4-FFF2-40B4-BE49-F238E27FC236}">
                  <a16:creationId xmlns:a16="http://schemas.microsoft.com/office/drawing/2014/main" id="{59CE883A-94BC-FB4B-AB34-1D815FBCC042}"/>
                </a:ext>
              </a:extLst>
            </p:cNvPr>
            <p:cNvSpPr/>
            <p:nvPr/>
          </p:nvSpPr>
          <p:spPr>
            <a:xfrm rot="10800000">
              <a:off x="15687784" y="5108156"/>
              <a:ext cx="328938" cy="948771"/>
            </a:xfrm>
            <a:prstGeom prst="triangle">
              <a:avLst/>
            </a:prstGeom>
            <a:solidFill>
              <a:srgbClr val="00637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endParaRPr lang="en-US" sz="1200">
                <a:solidFill>
                  <a:srgbClr val="FFFFFF"/>
                </a:solidFill>
                <a:latin typeface="Helvetica Light"/>
                <a:ea typeface="Helvetica Light"/>
                <a:cs typeface="Helvetica Light"/>
                <a:sym typeface="Helvetica Light"/>
              </a:endParaRPr>
            </a:p>
          </p:txBody>
        </p:sp>
      </p:grpSp>
      <p:grpSp>
        <p:nvGrpSpPr>
          <p:cNvPr id="2" name="Group 1">
            <a:extLst>
              <a:ext uri="{FF2B5EF4-FFF2-40B4-BE49-F238E27FC236}">
                <a16:creationId xmlns:a16="http://schemas.microsoft.com/office/drawing/2014/main" id="{934A1777-416E-D446-9003-7756C62B5331}"/>
              </a:ext>
            </a:extLst>
          </p:cNvPr>
          <p:cNvGrpSpPr/>
          <p:nvPr/>
        </p:nvGrpSpPr>
        <p:grpSpPr>
          <a:xfrm>
            <a:off x="3176038" y="1165742"/>
            <a:ext cx="5548185" cy="3676893"/>
            <a:chOff x="9262268" y="1143688"/>
            <a:chExt cx="14795161" cy="9805048"/>
          </a:xfrm>
        </p:grpSpPr>
        <p:sp>
          <p:nvSpPr>
            <p:cNvPr id="3" name="Rectangle 2"/>
            <p:cNvSpPr/>
            <p:nvPr/>
          </p:nvSpPr>
          <p:spPr>
            <a:xfrm>
              <a:off x="9262268" y="1143688"/>
              <a:ext cx="14795161" cy="1785104"/>
            </a:xfrm>
            <a:prstGeom prst="rect">
              <a:avLst/>
            </a:prstGeom>
          </p:spPr>
          <p:txBody>
            <a:bodyPr wrap="square">
              <a:spAutoFit/>
            </a:bodyPr>
            <a:lstStyle/>
            <a:p>
              <a:pPr algn="l"/>
              <a:r>
                <a:rPr lang="en-US" sz="1875" b="1" dirty="0">
                  <a:solidFill>
                    <a:srgbClr val="006372"/>
                  </a:solidFill>
                  <a:latin typeface="Calibri"/>
                  <a:cs typeface="Calibri"/>
                </a:rPr>
                <a:t>Q: </a:t>
              </a:r>
              <a:r>
                <a:rPr lang="en-US" sz="1875" dirty="0">
                  <a:solidFill>
                    <a:srgbClr val="292C30"/>
                  </a:solidFill>
                  <a:latin typeface="Calibri Light"/>
                  <a:cs typeface="Calibri Light"/>
                </a:rPr>
                <a:t>“If you had business with the courts, and this service was available online, how likely would you be to use it?”</a:t>
              </a:r>
            </a:p>
          </p:txBody>
        </p:sp>
        <p:sp>
          <p:nvSpPr>
            <p:cNvPr id="39" name="Shape">
              <a:extLst>
                <a:ext uri="{FF2B5EF4-FFF2-40B4-BE49-F238E27FC236}">
                  <a16:creationId xmlns:a16="http://schemas.microsoft.com/office/drawing/2014/main" id="{D9E77950-7DB0-AC42-A856-40722ED15243}"/>
                </a:ext>
              </a:extLst>
            </p:cNvPr>
            <p:cNvSpPr/>
            <p:nvPr/>
          </p:nvSpPr>
          <p:spPr>
            <a:xfrm rot="16200000">
              <a:off x="14735244" y="6637521"/>
              <a:ext cx="5054091" cy="3568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91" y="0"/>
                  </a:lnTo>
                  <a:lnTo>
                    <a:pt x="21600" y="10654"/>
                  </a:lnTo>
                  <a:lnTo>
                    <a:pt x="18991" y="21600"/>
                  </a:lnTo>
                  <a:lnTo>
                    <a:pt x="0" y="21600"/>
                  </a:lnTo>
                  <a:lnTo>
                    <a:pt x="0" y="0"/>
                  </a:lnTo>
                  <a:close/>
                </a:path>
              </a:pathLst>
            </a:custGeom>
            <a:solidFill>
              <a:srgbClr val="FFFFFF"/>
            </a:solidFill>
            <a:ln w="50800" cap="flat">
              <a:solidFill>
                <a:srgbClr val="383E4F">
                  <a:alpha val="25000"/>
                </a:srgbClr>
              </a:solidFill>
              <a:prstDash val="solid"/>
              <a:miter lim="400000"/>
            </a:ln>
            <a:effectLst/>
          </p:spPr>
          <p:txBody>
            <a:bodyPr wrap="square" lIns="19050" tIns="19050" rIns="19050" bIns="19050" numCol="1" anchor="ctr">
              <a:noAutofit/>
            </a:bodyPr>
            <a:lstStyle/>
            <a:p>
              <a:pPr defTabSz="171450">
                <a:defRPr sz="1800">
                  <a:latin typeface="Helvetica Light"/>
                  <a:ea typeface="Helvetica Light"/>
                  <a:cs typeface="Helvetica Light"/>
                  <a:sym typeface="Helvetica Light"/>
                </a:defRPr>
              </a:pPr>
              <a:endParaRPr sz="675"/>
            </a:p>
          </p:txBody>
        </p:sp>
        <p:sp>
          <p:nvSpPr>
            <p:cNvPr id="41" name="Shape">
              <a:extLst>
                <a:ext uri="{FF2B5EF4-FFF2-40B4-BE49-F238E27FC236}">
                  <a16:creationId xmlns:a16="http://schemas.microsoft.com/office/drawing/2014/main" id="{FFBF3068-E73F-074E-BC82-AB23BF379982}"/>
                </a:ext>
              </a:extLst>
            </p:cNvPr>
            <p:cNvSpPr/>
            <p:nvPr/>
          </p:nvSpPr>
          <p:spPr>
            <a:xfrm rot="16200000">
              <a:off x="18598095" y="6637523"/>
              <a:ext cx="5054089" cy="3568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91" y="0"/>
                  </a:lnTo>
                  <a:lnTo>
                    <a:pt x="21600" y="10654"/>
                  </a:lnTo>
                  <a:lnTo>
                    <a:pt x="18991" y="21600"/>
                  </a:lnTo>
                  <a:lnTo>
                    <a:pt x="0" y="21600"/>
                  </a:lnTo>
                  <a:lnTo>
                    <a:pt x="0" y="0"/>
                  </a:lnTo>
                  <a:close/>
                </a:path>
              </a:pathLst>
            </a:custGeom>
            <a:solidFill>
              <a:srgbClr val="FFFFFF"/>
            </a:solidFill>
            <a:ln w="50800" cap="flat">
              <a:solidFill>
                <a:srgbClr val="383E4F">
                  <a:alpha val="25000"/>
                </a:srgbClr>
              </a:solidFill>
              <a:prstDash val="solid"/>
              <a:miter lim="400000"/>
            </a:ln>
            <a:effectLst/>
          </p:spPr>
          <p:txBody>
            <a:bodyPr wrap="square" lIns="19050" tIns="19050" rIns="19050" bIns="19050" numCol="1" anchor="ctr">
              <a:noAutofit/>
            </a:bodyPr>
            <a:lstStyle/>
            <a:p>
              <a:pPr defTabSz="171450">
                <a:defRPr sz="1800">
                  <a:latin typeface="Helvetica Light"/>
                  <a:ea typeface="Helvetica Light"/>
                  <a:cs typeface="Helvetica Light"/>
                  <a:sym typeface="Helvetica Light"/>
                </a:defRPr>
              </a:pPr>
              <a:endParaRPr sz="675"/>
            </a:p>
          </p:txBody>
        </p:sp>
        <p:sp>
          <p:nvSpPr>
            <p:cNvPr id="43" name="Child custody">
              <a:extLst>
                <a:ext uri="{FF2B5EF4-FFF2-40B4-BE49-F238E27FC236}">
                  <a16:creationId xmlns:a16="http://schemas.microsoft.com/office/drawing/2014/main" id="{60A889E7-B536-084B-81C9-AFC86B055977}"/>
                </a:ext>
              </a:extLst>
            </p:cNvPr>
            <p:cNvSpPr txBox="1"/>
            <p:nvPr/>
          </p:nvSpPr>
          <p:spPr>
            <a:xfrm>
              <a:off x="9262271" y="7209688"/>
              <a:ext cx="6007776" cy="7952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l" defTabSz="457200">
                <a:defRPr sz="3300" i="1">
                  <a:solidFill>
                    <a:srgbClr val="5C5D54"/>
                  </a:solidFill>
                  <a:latin typeface="Georgia"/>
                  <a:ea typeface="Georgia"/>
                  <a:cs typeface="Georgia"/>
                  <a:sym typeface="Georgia"/>
                </a:defRPr>
              </a:lvl1pPr>
            </a:lstStyle>
            <a:p>
              <a:r>
                <a:rPr lang="en-US" sz="1688" i="0" dirty="0">
                  <a:solidFill>
                    <a:schemeClr val="bg2">
                      <a:lumMod val="50000"/>
                    </a:schemeClr>
                  </a:solidFill>
                  <a:latin typeface="Calibri Light"/>
                  <a:cs typeface="Calibri Light"/>
                </a:rPr>
                <a:t>Would Use</a:t>
              </a:r>
              <a:endParaRPr sz="1688" i="0" dirty="0">
                <a:solidFill>
                  <a:schemeClr val="bg2">
                    <a:lumMod val="50000"/>
                  </a:schemeClr>
                </a:solidFill>
                <a:latin typeface="Calibri Light"/>
                <a:cs typeface="Calibri Light"/>
              </a:endParaRPr>
            </a:p>
          </p:txBody>
        </p:sp>
        <p:sp>
          <p:nvSpPr>
            <p:cNvPr id="45" name="Landlord/tenant">
              <a:extLst>
                <a:ext uri="{FF2B5EF4-FFF2-40B4-BE49-F238E27FC236}">
                  <a16:creationId xmlns:a16="http://schemas.microsoft.com/office/drawing/2014/main" id="{3F0227F3-8D85-8945-9200-62ECA074E00F}"/>
                </a:ext>
              </a:extLst>
            </p:cNvPr>
            <p:cNvSpPr txBox="1"/>
            <p:nvPr/>
          </p:nvSpPr>
          <p:spPr>
            <a:xfrm>
              <a:off x="9262271" y="9404429"/>
              <a:ext cx="6007776" cy="7952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l" defTabSz="457200">
                <a:defRPr sz="3300" i="1">
                  <a:solidFill>
                    <a:srgbClr val="5C5D54"/>
                  </a:solidFill>
                  <a:latin typeface="Georgia"/>
                  <a:ea typeface="Georgia"/>
                  <a:cs typeface="Georgia"/>
                  <a:sym typeface="Georgia"/>
                </a:defRPr>
              </a:lvl1pPr>
            </a:lstStyle>
            <a:p>
              <a:r>
                <a:rPr lang="en-US" sz="1688" i="0" dirty="0">
                  <a:solidFill>
                    <a:schemeClr val="bg2">
                      <a:lumMod val="50000"/>
                    </a:schemeClr>
                  </a:solidFill>
                  <a:latin typeface="Calibri Light"/>
                  <a:cs typeface="Calibri Light"/>
                </a:rPr>
                <a:t>Wouldn’t Use</a:t>
              </a:r>
              <a:endParaRPr sz="1688" i="0" dirty="0">
                <a:solidFill>
                  <a:schemeClr val="bg2">
                    <a:lumMod val="50000"/>
                  </a:schemeClr>
                </a:solidFill>
                <a:latin typeface="Calibri Light"/>
                <a:cs typeface="Calibri Light"/>
              </a:endParaRPr>
            </a:p>
          </p:txBody>
        </p:sp>
        <p:grpSp>
          <p:nvGrpSpPr>
            <p:cNvPr id="50" name="Group 49">
              <a:extLst>
                <a:ext uri="{FF2B5EF4-FFF2-40B4-BE49-F238E27FC236}">
                  <a16:creationId xmlns:a16="http://schemas.microsoft.com/office/drawing/2014/main" id="{8F8628BB-80CF-F042-A189-8954E877B60C}"/>
                </a:ext>
              </a:extLst>
            </p:cNvPr>
            <p:cNvGrpSpPr/>
            <p:nvPr/>
          </p:nvGrpSpPr>
          <p:grpSpPr>
            <a:xfrm>
              <a:off x="15754449" y="4218953"/>
              <a:ext cx="2999314" cy="1787689"/>
              <a:chOff x="14670763" y="4396247"/>
              <a:chExt cx="2407469" cy="1434933"/>
            </a:xfrm>
          </p:grpSpPr>
          <p:sp>
            <p:nvSpPr>
              <p:cNvPr id="68" name="Rounded Rectangle 67">
                <a:extLst>
                  <a:ext uri="{FF2B5EF4-FFF2-40B4-BE49-F238E27FC236}">
                    <a16:creationId xmlns:a16="http://schemas.microsoft.com/office/drawing/2014/main" id="{DCE7F0AB-CF81-684C-9E94-C52A24F7065C}"/>
                  </a:ext>
                </a:extLst>
              </p:cNvPr>
              <p:cNvSpPr/>
              <p:nvPr/>
            </p:nvSpPr>
            <p:spPr>
              <a:xfrm>
                <a:off x="14670763" y="4396247"/>
                <a:ext cx="2407469" cy="528430"/>
              </a:xfrm>
              <a:prstGeom prst="roundRect">
                <a:avLst/>
              </a:prstGeom>
              <a:solidFill>
                <a:srgbClr val="0E386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endParaRPr lang="en-US" sz="1200" dirty="0">
                  <a:solidFill>
                    <a:srgbClr val="FFFFFF"/>
                  </a:solidFill>
                  <a:latin typeface="Helvetica Light"/>
                  <a:ea typeface="Helvetica Light"/>
                  <a:cs typeface="Helvetica Light"/>
                  <a:sym typeface="Helvetica Light"/>
                </a:endParaRPr>
              </a:p>
            </p:txBody>
          </p:sp>
          <p:sp>
            <p:nvSpPr>
              <p:cNvPr id="69" name="Isosceles Triangle 66">
                <a:extLst>
                  <a:ext uri="{FF2B5EF4-FFF2-40B4-BE49-F238E27FC236}">
                    <a16:creationId xmlns:a16="http://schemas.microsoft.com/office/drawing/2014/main" id="{DF76FF90-8256-5C44-B6A5-C04CA46B04D6}"/>
                  </a:ext>
                </a:extLst>
              </p:cNvPr>
              <p:cNvSpPr/>
              <p:nvPr/>
            </p:nvSpPr>
            <p:spPr>
              <a:xfrm rot="10800000">
                <a:off x="15710030" y="4882408"/>
                <a:ext cx="328938" cy="948772"/>
              </a:xfrm>
              <a:prstGeom prst="triangle">
                <a:avLst/>
              </a:prstGeom>
              <a:solidFill>
                <a:srgbClr val="0E386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hangingPunct="0"/>
                <a:endParaRPr lang="en-US" sz="1200">
                  <a:solidFill>
                    <a:srgbClr val="FFFFFF"/>
                  </a:solidFill>
                  <a:latin typeface="Helvetica Light"/>
                  <a:ea typeface="Helvetica Light"/>
                  <a:cs typeface="Helvetica Light"/>
                  <a:sym typeface="Helvetica Light"/>
                </a:endParaRPr>
              </a:p>
            </p:txBody>
          </p:sp>
        </p:grpSp>
        <p:sp>
          <p:nvSpPr>
            <p:cNvPr id="52" name="Rectangle 51">
              <a:extLst>
                <a:ext uri="{FF2B5EF4-FFF2-40B4-BE49-F238E27FC236}">
                  <a16:creationId xmlns:a16="http://schemas.microsoft.com/office/drawing/2014/main" id="{1DA899DA-7566-3641-AFF9-D49A9A924C92}"/>
                </a:ext>
              </a:extLst>
            </p:cNvPr>
            <p:cNvSpPr/>
            <p:nvPr/>
          </p:nvSpPr>
          <p:spPr>
            <a:xfrm>
              <a:off x="16373967" y="4053576"/>
              <a:ext cx="1791944" cy="1015661"/>
            </a:xfrm>
            <a:prstGeom prst="rect">
              <a:avLst/>
            </a:prstGeom>
          </p:spPr>
          <p:txBody>
            <a:bodyPr wrap="none">
              <a:spAutoFit/>
            </a:bodyPr>
            <a:lstStyle/>
            <a:p>
              <a:r>
                <a:rPr lang="en-US" sz="1875" b="1" dirty="0">
                  <a:solidFill>
                    <a:schemeClr val="bg1"/>
                  </a:solidFill>
                  <a:latin typeface="Calibri Light"/>
                  <a:cs typeface="Calibri Light"/>
                </a:rPr>
                <a:t>2014</a:t>
              </a:r>
            </a:p>
          </p:txBody>
        </p:sp>
        <p:sp>
          <p:nvSpPr>
            <p:cNvPr id="57" name="Rectangle 1">
              <a:extLst>
                <a:ext uri="{FF2B5EF4-FFF2-40B4-BE49-F238E27FC236}">
                  <a16:creationId xmlns:a16="http://schemas.microsoft.com/office/drawing/2014/main" id="{28AFFF43-8F7F-E447-9FF7-11A16BDB619F}"/>
                </a:ext>
              </a:extLst>
            </p:cNvPr>
            <p:cNvSpPr>
              <a:spLocks noChangeArrowheads="1"/>
            </p:cNvSpPr>
            <p:nvPr/>
          </p:nvSpPr>
          <p:spPr bwMode="auto">
            <a:xfrm>
              <a:off x="9272679" y="3793435"/>
              <a:ext cx="5332331" cy="2401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r>
                <a:rPr lang="en-US" sz="1313" b="1" dirty="0">
                  <a:solidFill>
                    <a:srgbClr val="006372"/>
                  </a:solidFill>
                  <a:latin typeface="Calibri Light"/>
                  <a:cs typeface="Calibri Light"/>
                </a:rPr>
                <a:t>Percent saying they would appear via videoconference </a:t>
              </a:r>
              <a:r>
                <a:rPr lang="en-US" sz="1313" b="1" i="1" dirty="0">
                  <a:solidFill>
                    <a:srgbClr val="006372"/>
                  </a:solidFill>
                  <a:latin typeface="Calibri Light"/>
                  <a:cs typeface="Calibri Light"/>
                </a:rPr>
                <a:t>for their own case</a:t>
              </a:r>
              <a:r>
                <a:rPr lang="en-US" sz="1313" b="1" dirty="0">
                  <a:solidFill>
                    <a:srgbClr val="006372"/>
                  </a:solidFill>
                  <a:latin typeface="Calibri Light"/>
                  <a:cs typeface="Calibri Light"/>
                </a:rPr>
                <a:t>.</a:t>
              </a:r>
            </a:p>
          </p:txBody>
        </p:sp>
        <p:sp>
          <p:nvSpPr>
            <p:cNvPr id="58" name="Rectangle 57">
              <a:extLst>
                <a:ext uri="{FF2B5EF4-FFF2-40B4-BE49-F238E27FC236}">
                  <a16:creationId xmlns:a16="http://schemas.microsoft.com/office/drawing/2014/main" id="{E97A4C05-08AE-D148-AE53-A6AEEF0F58D1}"/>
                </a:ext>
              </a:extLst>
            </p:cNvPr>
            <p:cNvSpPr/>
            <p:nvPr/>
          </p:nvSpPr>
          <p:spPr bwMode="auto">
            <a:xfrm>
              <a:off x="9277002" y="6277552"/>
              <a:ext cx="5281843" cy="379592"/>
            </a:xfrm>
            <a:prstGeom prst="rect">
              <a:avLst/>
            </a:prstGeom>
            <a:solidFill>
              <a:srgbClr val="006372"/>
            </a:solidFill>
            <a:ln w="25400" cap="flat" cmpd="sng" algn="ctr">
              <a:noFill/>
              <a:prstDash val="solid"/>
              <a:miter lim="400000"/>
              <a:headEnd type="none" w="med" len="med"/>
              <a:tailEnd type="none" w="med" len="med"/>
            </a:ln>
            <a:effectLst/>
          </p:spPr>
          <p:txBody>
            <a:bodyPr wrap="square" lIns="19050" tIns="19050" rIns="19050" bIns="19050" anchor="ctr">
              <a:spAutoFit/>
            </a:bodyPr>
            <a:lstStyle/>
            <a:p>
              <a:pPr>
                <a:defRPr/>
              </a:pPr>
              <a:endParaRPr lang="en-US" sz="675" dirty="0">
                <a:cs typeface="Merriweather Sans Bold" charset="0"/>
              </a:endParaRPr>
            </a:p>
          </p:txBody>
        </p:sp>
        <p:sp>
          <p:nvSpPr>
            <p:cNvPr id="73" name="Rectangle 72">
              <a:extLst>
                <a:ext uri="{FF2B5EF4-FFF2-40B4-BE49-F238E27FC236}">
                  <a16:creationId xmlns:a16="http://schemas.microsoft.com/office/drawing/2014/main" id="{D3713DD6-820F-4B43-AB05-8E8AE4152AEC}"/>
                </a:ext>
              </a:extLst>
            </p:cNvPr>
            <p:cNvSpPr/>
            <p:nvPr/>
          </p:nvSpPr>
          <p:spPr>
            <a:xfrm>
              <a:off x="20259634" y="4053576"/>
              <a:ext cx="1791944" cy="1015661"/>
            </a:xfrm>
            <a:prstGeom prst="rect">
              <a:avLst/>
            </a:prstGeom>
          </p:spPr>
          <p:txBody>
            <a:bodyPr wrap="none">
              <a:spAutoFit/>
            </a:bodyPr>
            <a:lstStyle/>
            <a:p>
              <a:r>
                <a:rPr lang="en-US" sz="1875" b="1" dirty="0">
                  <a:solidFill>
                    <a:schemeClr val="bg1"/>
                  </a:solidFill>
                  <a:latin typeface="Calibri Light"/>
                  <a:cs typeface="Calibri Light"/>
                </a:rPr>
                <a:t>2020</a:t>
              </a:r>
            </a:p>
          </p:txBody>
        </p:sp>
        <p:cxnSp>
          <p:nvCxnSpPr>
            <p:cNvPr id="80" name="Straight Connector 79">
              <a:extLst>
                <a:ext uri="{FF2B5EF4-FFF2-40B4-BE49-F238E27FC236}">
                  <a16:creationId xmlns:a16="http://schemas.microsoft.com/office/drawing/2014/main" id="{FC7876A4-D960-024C-AFA7-89D9BA2CF18B}"/>
                </a:ext>
              </a:extLst>
            </p:cNvPr>
            <p:cNvCxnSpPr>
              <a:cxnSpLocks/>
            </p:cNvCxnSpPr>
            <p:nvPr/>
          </p:nvCxnSpPr>
          <p:spPr>
            <a:xfrm>
              <a:off x="9291607" y="8612890"/>
              <a:ext cx="13569592" cy="0"/>
            </a:xfrm>
            <a:prstGeom prst="line">
              <a:avLst/>
            </a:prstGeom>
            <a:noFill/>
            <a:ln w="28575" cap="flat">
              <a:solidFill>
                <a:srgbClr val="F3E9D7"/>
              </a:solidFill>
              <a:prstDash val="solid"/>
              <a:miter lim="400000"/>
            </a:ln>
            <a:effectLst/>
            <a:sp3d/>
          </p:spPr>
          <p:style>
            <a:lnRef idx="0">
              <a:scrgbClr r="0" g="0" b="0"/>
            </a:lnRef>
            <a:fillRef idx="0">
              <a:scrgbClr r="0" g="0" b="0"/>
            </a:fillRef>
            <a:effectRef idx="0">
              <a:scrgbClr r="0" g="0" b="0"/>
            </a:effectRef>
            <a:fontRef idx="none"/>
          </p:style>
        </p:cxnSp>
      </p:grpSp>
      <p:grpSp>
        <p:nvGrpSpPr>
          <p:cNvPr id="4" name="Group 3">
            <a:extLst>
              <a:ext uri="{FF2B5EF4-FFF2-40B4-BE49-F238E27FC236}">
                <a16:creationId xmlns:a16="http://schemas.microsoft.com/office/drawing/2014/main" id="{C18542E6-5406-DC4D-B010-86391154F99A}"/>
              </a:ext>
            </a:extLst>
          </p:cNvPr>
          <p:cNvGrpSpPr/>
          <p:nvPr/>
        </p:nvGrpSpPr>
        <p:grpSpPr>
          <a:xfrm>
            <a:off x="5699878" y="3286143"/>
            <a:ext cx="1866324" cy="1435244"/>
            <a:chOff x="15199672" y="6477048"/>
            <a:chExt cx="4976865" cy="3827318"/>
          </a:xfrm>
        </p:grpSpPr>
        <p:sp>
          <p:nvSpPr>
            <p:cNvPr id="75" name="7%">
              <a:extLst>
                <a:ext uri="{FF2B5EF4-FFF2-40B4-BE49-F238E27FC236}">
                  <a16:creationId xmlns:a16="http://schemas.microsoft.com/office/drawing/2014/main" id="{830006F4-22C0-A741-B74E-C18E8B4F8322}"/>
                </a:ext>
              </a:extLst>
            </p:cNvPr>
            <p:cNvSpPr txBox="1"/>
            <p:nvPr/>
          </p:nvSpPr>
          <p:spPr>
            <a:xfrm>
              <a:off x="15199672" y="6477048"/>
              <a:ext cx="3973227" cy="19492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defTabSz="457200">
                <a:spcBef>
                  <a:spcPts val="600"/>
                </a:spcBef>
                <a:defRPr sz="4500" i="1">
                  <a:solidFill>
                    <a:srgbClr val="B2541A"/>
                  </a:solidFill>
                  <a:latin typeface="Georgia"/>
                  <a:ea typeface="Georgia"/>
                  <a:cs typeface="Georgia"/>
                  <a:sym typeface="Georgia"/>
                </a:defRPr>
              </a:lvl1pPr>
            </a:lstStyle>
            <a:p>
              <a:r>
                <a:rPr lang="en-US" b="1" i="0" dirty="0">
                  <a:solidFill>
                    <a:srgbClr val="0E3863"/>
                  </a:solidFill>
                  <a:latin typeface="Calibri"/>
                  <a:cs typeface="Calibri"/>
                </a:rPr>
                <a:t>43</a:t>
              </a:r>
              <a:r>
                <a:rPr i="0" dirty="0">
                  <a:solidFill>
                    <a:srgbClr val="0E3863"/>
                  </a:solidFill>
                  <a:latin typeface="Calibri Light"/>
                  <a:cs typeface="Calibri Light"/>
                </a:rPr>
                <a:t>%</a:t>
              </a:r>
            </a:p>
          </p:txBody>
        </p:sp>
        <p:sp>
          <p:nvSpPr>
            <p:cNvPr id="78" name="19%">
              <a:extLst>
                <a:ext uri="{FF2B5EF4-FFF2-40B4-BE49-F238E27FC236}">
                  <a16:creationId xmlns:a16="http://schemas.microsoft.com/office/drawing/2014/main" id="{A288220C-3893-3347-8E3E-3B58C6BC0E89}"/>
                </a:ext>
              </a:extLst>
            </p:cNvPr>
            <p:cNvSpPr txBox="1"/>
            <p:nvPr/>
          </p:nvSpPr>
          <p:spPr>
            <a:xfrm>
              <a:off x="15318960" y="8355115"/>
              <a:ext cx="4857577" cy="19492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defTabSz="457200">
                <a:spcBef>
                  <a:spcPts val="600"/>
                </a:spcBef>
                <a:defRPr sz="4500" i="1">
                  <a:solidFill>
                    <a:srgbClr val="B2541A"/>
                  </a:solidFill>
                  <a:latin typeface="Georgia"/>
                  <a:ea typeface="Georgia"/>
                  <a:cs typeface="Georgia"/>
                  <a:sym typeface="Georgia"/>
                </a:defRPr>
              </a:lvl1pPr>
            </a:lstStyle>
            <a:p>
              <a:r>
                <a:rPr lang="en-US" b="1" i="0" dirty="0">
                  <a:solidFill>
                    <a:srgbClr val="0E3863"/>
                  </a:solidFill>
                  <a:latin typeface="Calibri"/>
                  <a:cs typeface="Calibri"/>
                </a:rPr>
                <a:t>55</a:t>
              </a:r>
              <a:r>
                <a:rPr lang="mr-IN" i="0" dirty="0">
                  <a:solidFill>
                    <a:srgbClr val="0E3863"/>
                  </a:solidFill>
                  <a:latin typeface="Calibri Light"/>
                  <a:cs typeface="Calibri Light"/>
                </a:rPr>
                <a:t>%</a:t>
              </a:r>
            </a:p>
          </p:txBody>
        </p:sp>
      </p:grpSp>
      <p:grpSp>
        <p:nvGrpSpPr>
          <p:cNvPr id="5" name="Group 4">
            <a:extLst>
              <a:ext uri="{FF2B5EF4-FFF2-40B4-BE49-F238E27FC236}">
                <a16:creationId xmlns:a16="http://schemas.microsoft.com/office/drawing/2014/main" id="{96B8AFEC-662E-FE4D-8724-10E16D4BBC13}"/>
              </a:ext>
            </a:extLst>
          </p:cNvPr>
          <p:cNvGrpSpPr/>
          <p:nvPr/>
        </p:nvGrpSpPr>
        <p:grpSpPr>
          <a:xfrm>
            <a:off x="7125868" y="3301825"/>
            <a:ext cx="1414910" cy="1419561"/>
            <a:chOff x="19002313" y="6518865"/>
            <a:chExt cx="3773092" cy="3785496"/>
          </a:xfrm>
        </p:grpSpPr>
        <p:sp>
          <p:nvSpPr>
            <p:cNvPr id="76" name="91%">
              <a:extLst>
                <a:ext uri="{FF2B5EF4-FFF2-40B4-BE49-F238E27FC236}">
                  <a16:creationId xmlns:a16="http://schemas.microsoft.com/office/drawing/2014/main" id="{6C332CA4-807C-924E-A4F4-D000E736B58B}"/>
                </a:ext>
              </a:extLst>
            </p:cNvPr>
            <p:cNvSpPr txBox="1"/>
            <p:nvPr/>
          </p:nvSpPr>
          <p:spPr>
            <a:xfrm>
              <a:off x="19007188" y="6518865"/>
              <a:ext cx="3739404" cy="19492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defTabSz="457200">
                <a:spcBef>
                  <a:spcPts val="600"/>
                </a:spcBef>
                <a:defRPr sz="4500" b="1">
                  <a:solidFill>
                    <a:srgbClr val="0E3863"/>
                  </a:solidFill>
                  <a:latin typeface="Georgia"/>
                  <a:ea typeface="Georgia"/>
                  <a:cs typeface="Georgia"/>
                  <a:sym typeface="Georgia"/>
                </a:defRPr>
              </a:lvl1pPr>
            </a:lstStyle>
            <a:p>
              <a:r>
                <a:rPr lang="en-US" dirty="0">
                  <a:solidFill>
                    <a:srgbClr val="006372"/>
                  </a:solidFill>
                  <a:latin typeface="Calibri"/>
                  <a:cs typeface="Calibri"/>
                </a:rPr>
                <a:t>64</a:t>
              </a:r>
              <a:r>
                <a:rPr lang="mr-IN" b="0" dirty="0">
                  <a:solidFill>
                    <a:srgbClr val="006372"/>
                  </a:solidFill>
                  <a:latin typeface="Calibri Light"/>
                  <a:cs typeface="Calibri Light"/>
                </a:rPr>
                <a:t>%</a:t>
              </a:r>
            </a:p>
          </p:txBody>
        </p:sp>
        <p:sp>
          <p:nvSpPr>
            <p:cNvPr id="79" name="79%">
              <a:extLst>
                <a:ext uri="{FF2B5EF4-FFF2-40B4-BE49-F238E27FC236}">
                  <a16:creationId xmlns:a16="http://schemas.microsoft.com/office/drawing/2014/main" id="{D349AEE5-A215-3743-836E-014F6E2B0057}"/>
                </a:ext>
              </a:extLst>
            </p:cNvPr>
            <p:cNvSpPr txBox="1"/>
            <p:nvPr/>
          </p:nvSpPr>
          <p:spPr>
            <a:xfrm>
              <a:off x="19002313" y="8355110"/>
              <a:ext cx="3773092" cy="19492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defTabSz="457200">
                <a:spcBef>
                  <a:spcPts val="600"/>
                </a:spcBef>
                <a:defRPr sz="4500" b="1">
                  <a:solidFill>
                    <a:srgbClr val="0E3863"/>
                  </a:solidFill>
                  <a:latin typeface="Georgia"/>
                  <a:ea typeface="Georgia"/>
                  <a:cs typeface="Georgia"/>
                  <a:sym typeface="Georgia"/>
                </a:defRPr>
              </a:lvl1pPr>
            </a:lstStyle>
            <a:p>
              <a:r>
                <a:rPr lang="en-US" dirty="0">
                  <a:solidFill>
                    <a:srgbClr val="006372"/>
                  </a:solidFill>
                  <a:latin typeface="Calibri"/>
                  <a:cs typeface="Calibri"/>
                </a:rPr>
                <a:t>33</a:t>
              </a:r>
              <a:r>
                <a:rPr lang="mr-IN" b="0" dirty="0">
                  <a:solidFill>
                    <a:srgbClr val="006372"/>
                  </a:solidFill>
                  <a:latin typeface="Calibri Light"/>
                  <a:cs typeface="Calibri Light"/>
                </a:rPr>
                <a:t>%</a:t>
              </a:r>
            </a:p>
          </p:txBody>
        </p:sp>
      </p:grpSp>
      <p:sp>
        <p:nvSpPr>
          <p:cNvPr id="34" name="THE STATE OF STATE COURTS">
            <a:extLst>
              <a:ext uri="{FF2B5EF4-FFF2-40B4-BE49-F238E27FC236}">
                <a16:creationId xmlns:a16="http://schemas.microsoft.com/office/drawing/2014/main" id="{66A26230-A5ED-2741-913C-7D2526A06FE1}"/>
              </a:ext>
            </a:extLst>
          </p:cNvPr>
          <p:cNvSpPr txBox="1"/>
          <p:nvPr/>
        </p:nvSpPr>
        <p:spPr>
          <a:xfrm>
            <a:off x="445055" y="5736191"/>
            <a:ext cx="2487732" cy="188513"/>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b="1">
                <a:latin typeface="+mn-lt"/>
                <a:ea typeface="+mn-ea"/>
                <a:cs typeface="+mn-cs"/>
                <a:sym typeface="Helvetica"/>
              </a:defRPr>
            </a:lvl1pPr>
          </a:lstStyle>
          <a:p>
            <a:r>
              <a:rPr lang="en-US" sz="975" b="0" spc="-38" dirty="0">
                <a:latin typeface="Corbel"/>
                <a:cs typeface="Corbel"/>
              </a:rPr>
              <a:t>State of the State Courts in a (Post) Pandemic World</a:t>
            </a:r>
            <a:endParaRPr sz="975" b="0" spc="-38" dirty="0">
              <a:latin typeface="Corbel"/>
              <a:cs typeface="Corbel"/>
            </a:endParaRPr>
          </a:p>
        </p:txBody>
      </p:sp>
    </p:spTree>
    <p:extLst>
      <p:ext uri="{BB962C8B-B14F-4D97-AF65-F5344CB8AC3E}">
        <p14:creationId xmlns:p14="http://schemas.microsoft.com/office/powerpoint/2010/main" val="2819000727"/>
      </p:ext>
    </p:extLst>
  </p:cSld>
  <p:clrMapOvr>
    <a:masterClrMapping/>
  </p:clrMapOvr>
  <mc:AlternateContent xmlns:mc="http://schemas.openxmlformats.org/markup-compatibility/2006" xmlns:p14="http://schemas.microsoft.com/office/powerpoint/2010/main">
    <mc:Choice Requires="p14">
      <p:transition spd="med">
        <p:push dir="u"/>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Picture 38" descr="A close up of a logo&#10;&#10;Description automatically generated">
            <a:extLst>
              <a:ext uri="{FF2B5EF4-FFF2-40B4-BE49-F238E27FC236}">
                <a16:creationId xmlns:a16="http://schemas.microsoft.com/office/drawing/2014/main" id="{C7F48503-5D8E-6E4B-AC5A-BDD6F96A181E}"/>
              </a:ext>
            </a:extLst>
          </p:cNvPr>
          <p:cNvPicPr>
            <a:picLocks noChangeAspect="1"/>
          </p:cNvPicPr>
          <p:nvPr/>
        </p:nvPicPr>
        <p:blipFill>
          <a:blip r:embed="rId3">
            <a:alphaModFix amt="4000"/>
            <a:extLst>
              <a:ext uri="{28A0092B-C50C-407E-A947-70E740481C1C}">
                <a14:useLocalDpi xmlns:a14="http://schemas.microsoft.com/office/drawing/2010/main" val="0"/>
              </a:ext>
            </a:extLst>
          </a:blip>
          <a:stretch>
            <a:fillRect/>
          </a:stretch>
        </p:blipFill>
        <p:spPr>
          <a:xfrm>
            <a:off x="3501355" y="4345032"/>
            <a:ext cx="3230261" cy="3284098"/>
          </a:xfrm>
          <a:prstGeom prst="rect">
            <a:avLst/>
          </a:prstGeom>
        </p:spPr>
      </p:pic>
      <p:sp>
        <p:nvSpPr>
          <p:cNvPr id="179" name="Rectangle"/>
          <p:cNvSpPr/>
          <p:nvPr/>
        </p:nvSpPr>
        <p:spPr>
          <a:xfrm>
            <a:off x="-1" y="825977"/>
            <a:ext cx="3107104" cy="5206046"/>
          </a:xfrm>
          <a:prstGeom prst="rect">
            <a:avLst/>
          </a:prstGeom>
          <a:solidFill>
            <a:srgbClr val="006372"/>
          </a:solidFill>
          <a:ln w="12700">
            <a:miter lim="400000"/>
          </a:ln>
        </p:spPr>
        <p:txBody>
          <a:bodyPr lIns="19050" tIns="19050" rIns="19050" bIns="19050" anchor="ctr"/>
          <a:lstStyle/>
          <a:p>
            <a:pPr>
              <a:defRPr sz="3200">
                <a:solidFill>
                  <a:srgbClr val="000000"/>
                </a:solidFill>
                <a:latin typeface="Helvetica Light"/>
                <a:ea typeface="Helvetica Light"/>
                <a:cs typeface="Helvetica Light"/>
                <a:sym typeface="Helvetica Light"/>
              </a:defRPr>
            </a:pPr>
            <a:endParaRPr sz="1200"/>
          </a:p>
        </p:txBody>
      </p:sp>
      <p:sp>
        <p:nvSpPr>
          <p:cNvPr id="182" name="Confidence in state courts is at a seven-year high, which may (or may not) be connected to positive views of the economy."/>
          <p:cNvSpPr txBox="1"/>
          <p:nvPr/>
        </p:nvSpPr>
        <p:spPr>
          <a:xfrm>
            <a:off x="152400" y="1447800"/>
            <a:ext cx="2910252" cy="2192908"/>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spAutoFit/>
          </a:bodyPr>
          <a:lstStyle>
            <a:lvl1pPr marR="457200" algn="l" defTabSz="457200">
              <a:defRPr sz="5700">
                <a:latin typeface="Georgia"/>
                <a:ea typeface="Georgia"/>
                <a:cs typeface="Georgia"/>
                <a:sym typeface="Georgia"/>
              </a:defRPr>
            </a:lvl1pPr>
          </a:lstStyle>
          <a:p>
            <a:r>
              <a:rPr lang="en-US" sz="2800" dirty="0">
                <a:solidFill>
                  <a:schemeClr val="bg1"/>
                </a:solidFill>
                <a:latin typeface="Calibri Light"/>
                <a:cs typeface="Calibri Light"/>
              </a:rPr>
              <a:t>Most Americans Have the Technology Tools for Remote Participation</a:t>
            </a:r>
          </a:p>
        </p:txBody>
      </p:sp>
      <p:sp>
        <p:nvSpPr>
          <p:cNvPr id="43" name="THE STATE OF STATE COURTS">
            <a:extLst>
              <a:ext uri="{FF2B5EF4-FFF2-40B4-BE49-F238E27FC236}">
                <a16:creationId xmlns:a16="http://schemas.microsoft.com/office/drawing/2014/main" id="{FE6053FE-78C1-414C-A0B9-287DED4A4DE6}"/>
              </a:ext>
            </a:extLst>
          </p:cNvPr>
          <p:cNvSpPr txBox="1"/>
          <p:nvPr/>
        </p:nvSpPr>
        <p:spPr>
          <a:xfrm>
            <a:off x="445055" y="5736191"/>
            <a:ext cx="2487732" cy="188513"/>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a:defRPr b="1">
                <a:latin typeface="+mn-lt"/>
                <a:ea typeface="+mn-ea"/>
                <a:cs typeface="+mn-cs"/>
                <a:sym typeface="Helvetica"/>
              </a:defRPr>
            </a:lvl1pPr>
          </a:lstStyle>
          <a:p>
            <a:r>
              <a:rPr lang="en-US" sz="975" b="0" spc="-38" dirty="0">
                <a:latin typeface="Corbel"/>
                <a:cs typeface="Corbel"/>
              </a:rPr>
              <a:t>State of the State Courts in a (Post) Pandemic World</a:t>
            </a:r>
            <a:endParaRPr sz="975" b="0" spc="-38" dirty="0">
              <a:latin typeface="Corbel"/>
              <a:cs typeface="Corbel"/>
            </a:endParaRPr>
          </a:p>
        </p:txBody>
      </p:sp>
      <p:grpSp>
        <p:nvGrpSpPr>
          <p:cNvPr id="11" name="Group 10">
            <a:extLst>
              <a:ext uri="{FF2B5EF4-FFF2-40B4-BE49-F238E27FC236}">
                <a16:creationId xmlns:a16="http://schemas.microsoft.com/office/drawing/2014/main" id="{681A150E-2C67-F840-BCB9-09B2D8BE610D}"/>
              </a:ext>
            </a:extLst>
          </p:cNvPr>
          <p:cNvGrpSpPr/>
          <p:nvPr/>
        </p:nvGrpSpPr>
        <p:grpSpPr>
          <a:xfrm>
            <a:off x="3477382" y="1554110"/>
            <a:ext cx="5298352" cy="3710463"/>
            <a:chOff x="9273017" y="1858292"/>
            <a:chExt cx="14128939" cy="9894567"/>
          </a:xfrm>
        </p:grpSpPr>
        <p:sp>
          <p:nvSpPr>
            <p:cNvPr id="35" name="Shape">
              <a:extLst>
                <a:ext uri="{FF2B5EF4-FFF2-40B4-BE49-F238E27FC236}">
                  <a16:creationId xmlns:a16="http://schemas.microsoft.com/office/drawing/2014/main" id="{6474E2EE-88A5-5F40-8A0A-77B199715976}"/>
                </a:ext>
              </a:extLst>
            </p:cNvPr>
            <p:cNvSpPr/>
            <p:nvPr/>
          </p:nvSpPr>
          <p:spPr>
            <a:xfrm>
              <a:off x="9273018" y="1858292"/>
              <a:ext cx="11227830" cy="3052765"/>
            </a:xfrm>
            <a:custGeom>
              <a:avLst/>
              <a:gdLst>
                <a:gd name="connsiteX0" fmla="*/ 0 w 20496"/>
                <a:gd name="connsiteY0" fmla="*/ 0 h 21600"/>
                <a:gd name="connsiteX1" fmla="*/ 18991 w 20496"/>
                <a:gd name="connsiteY1" fmla="*/ 0 h 21600"/>
                <a:gd name="connsiteX2" fmla="*/ 20496 w 20496"/>
                <a:gd name="connsiteY2" fmla="*/ 10654 h 21600"/>
                <a:gd name="connsiteX3" fmla="*/ 18991 w 20496"/>
                <a:gd name="connsiteY3" fmla="*/ 21600 h 21600"/>
                <a:gd name="connsiteX4" fmla="*/ 0 w 20496"/>
                <a:gd name="connsiteY4" fmla="*/ 21600 h 21600"/>
                <a:gd name="connsiteX5" fmla="*/ 0 w 20496"/>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6" h="21600" extrusionOk="0">
                  <a:moveTo>
                    <a:pt x="0" y="0"/>
                  </a:moveTo>
                  <a:lnTo>
                    <a:pt x="18991" y="0"/>
                  </a:lnTo>
                  <a:lnTo>
                    <a:pt x="20496" y="10654"/>
                  </a:lnTo>
                  <a:lnTo>
                    <a:pt x="18991" y="21600"/>
                  </a:lnTo>
                  <a:lnTo>
                    <a:pt x="0" y="21600"/>
                  </a:lnTo>
                  <a:lnTo>
                    <a:pt x="0" y="0"/>
                  </a:lnTo>
                  <a:close/>
                </a:path>
              </a:pathLst>
            </a:custGeom>
            <a:solidFill>
              <a:srgbClr val="FFFFFF"/>
            </a:solidFill>
            <a:ln w="50800" cap="flat">
              <a:solidFill>
                <a:srgbClr val="5C5D54">
                  <a:alpha val="30385"/>
                </a:srgbClr>
              </a:solidFill>
              <a:prstDash val="solid"/>
              <a:miter lim="400000"/>
            </a:ln>
            <a:effectLst/>
          </p:spPr>
          <p:txBody>
            <a:bodyPr wrap="square" lIns="19050" tIns="19050" rIns="19050" bIns="19050" numCol="1" anchor="ctr">
              <a:noAutofit/>
            </a:bodyPr>
            <a:lstStyle/>
            <a:p>
              <a:pPr defTabSz="171450">
                <a:defRPr sz="1800">
                  <a:latin typeface="Helvetica Light"/>
                  <a:ea typeface="Helvetica Light"/>
                  <a:cs typeface="Helvetica Light"/>
                  <a:sym typeface="Helvetica Light"/>
                </a:defRPr>
              </a:pPr>
              <a:endParaRPr sz="675"/>
            </a:p>
          </p:txBody>
        </p:sp>
        <p:sp>
          <p:nvSpPr>
            <p:cNvPr id="36" name="Cost effective for the parties">
              <a:extLst>
                <a:ext uri="{FF2B5EF4-FFF2-40B4-BE49-F238E27FC236}">
                  <a16:creationId xmlns:a16="http://schemas.microsoft.com/office/drawing/2014/main" id="{D759D4AC-D7F4-B24E-9DD4-0B62139050E1}"/>
                </a:ext>
              </a:extLst>
            </p:cNvPr>
            <p:cNvSpPr txBox="1"/>
            <p:nvPr/>
          </p:nvSpPr>
          <p:spPr>
            <a:xfrm>
              <a:off x="11835537" y="2945996"/>
              <a:ext cx="9537817" cy="7952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l" defTabSz="457200">
                <a:defRPr sz="3400" b="1">
                  <a:solidFill>
                    <a:srgbClr val="5C5D54"/>
                  </a:solidFill>
                  <a:latin typeface="Georgia"/>
                  <a:ea typeface="Georgia"/>
                  <a:cs typeface="Georgia"/>
                  <a:sym typeface="Georgia"/>
                </a:defRPr>
              </a:lvl1pPr>
            </a:lstStyle>
            <a:p>
              <a:r>
                <a:rPr lang="en-US" sz="1688" b="0" spc="-38" dirty="0">
                  <a:solidFill>
                    <a:schemeClr val="bg2">
                      <a:lumMod val="50000"/>
                    </a:schemeClr>
                  </a:solidFill>
                  <a:latin typeface="Calibri Light" panose="020F0302020204030204" pitchFamily="34" charset="0"/>
                  <a:cs typeface="Calibri Light" panose="020F0302020204030204" pitchFamily="34" charset="0"/>
                </a:rPr>
                <a:t>Subscribe to internet at home</a:t>
              </a:r>
              <a:endParaRPr sz="1688" b="0" spc="-38" dirty="0">
                <a:solidFill>
                  <a:schemeClr val="bg2">
                    <a:lumMod val="50000"/>
                  </a:schemeClr>
                </a:solidFill>
                <a:latin typeface="Calibri Light" panose="020F0302020204030204" pitchFamily="34" charset="0"/>
                <a:cs typeface="Calibri Light" panose="020F0302020204030204" pitchFamily="34" charset="0"/>
              </a:endParaRPr>
            </a:p>
          </p:txBody>
        </p:sp>
        <p:sp>
          <p:nvSpPr>
            <p:cNvPr id="42" name="Shape">
              <a:extLst>
                <a:ext uri="{FF2B5EF4-FFF2-40B4-BE49-F238E27FC236}">
                  <a16:creationId xmlns:a16="http://schemas.microsoft.com/office/drawing/2014/main" id="{7A8E3E10-206C-4244-A0BF-56C925F234B0}"/>
                </a:ext>
              </a:extLst>
            </p:cNvPr>
            <p:cNvSpPr/>
            <p:nvPr/>
          </p:nvSpPr>
          <p:spPr>
            <a:xfrm>
              <a:off x="9273017" y="5263110"/>
              <a:ext cx="11227829" cy="3052765"/>
            </a:xfrm>
            <a:custGeom>
              <a:avLst/>
              <a:gdLst>
                <a:gd name="connsiteX0" fmla="*/ 0 w 20496"/>
                <a:gd name="connsiteY0" fmla="*/ 0 h 21600"/>
                <a:gd name="connsiteX1" fmla="*/ 18991 w 20496"/>
                <a:gd name="connsiteY1" fmla="*/ 0 h 21600"/>
                <a:gd name="connsiteX2" fmla="*/ 20496 w 20496"/>
                <a:gd name="connsiteY2" fmla="*/ 10654 h 21600"/>
                <a:gd name="connsiteX3" fmla="*/ 18991 w 20496"/>
                <a:gd name="connsiteY3" fmla="*/ 21600 h 21600"/>
                <a:gd name="connsiteX4" fmla="*/ 0 w 20496"/>
                <a:gd name="connsiteY4" fmla="*/ 21600 h 21600"/>
                <a:gd name="connsiteX5" fmla="*/ 0 w 20496"/>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6" h="21600" extrusionOk="0">
                  <a:moveTo>
                    <a:pt x="0" y="0"/>
                  </a:moveTo>
                  <a:lnTo>
                    <a:pt x="18991" y="0"/>
                  </a:lnTo>
                  <a:lnTo>
                    <a:pt x="20496" y="10654"/>
                  </a:lnTo>
                  <a:lnTo>
                    <a:pt x="18991" y="21600"/>
                  </a:lnTo>
                  <a:lnTo>
                    <a:pt x="0" y="21600"/>
                  </a:lnTo>
                  <a:lnTo>
                    <a:pt x="0" y="0"/>
                  </a:lnTo>
                  <a:close/>
                </a:path>
              </a:pathLst>
            </a:custGeom>
            <a:solidFill>
              <a:srgbClr val="FFFFFF"/>
            </a:solidFill>
            <a:ln w="50800" cap="flat">
              <a:solidFill>
                <a:srgbClr val="5C5D54">
                  <a:alpha val="30385"/>
                </a:srgbClr>
              </a:solidFill>
              <a:prstDash val="solid"/>
              <a:miter lim="400000"/>
            </a:ln>
            <a:effectLst/>
          </p:spPr>
          <p:txBody>
            <a:bodyPr wrap="square" lIns="19050" tIns="19050" rIns="19050" bIns="19050" numCol="1" anchor="ctr">
              <a:noAutofit/>
            </a:bodyPr>
            <a:lstStyle/>
            <a:p>
              <a:pPr defTabSz="171450">
                <a:defRPr sz="1800">
                  <a:latin typeface="Helvetica Light"/>
                  <a:ea typeface="Helvetica Light"/>
                  <a:cs typeface="Helvetica Light"/>
                  <a:sym typeface="Helvetica Light"/>
                </a:defRPr>
              </a:pPr>
              <a:endParaRPr sz="675"/>
            </a:p>
          </p:txBody>
        </p:sp>
        <p:sp>
          <p:nvSpPr>
            <p:cNvPr id="44" name="Cost effective for the parties">
              <a:extLst>
                <a:ext uri="{FF2B5EF4-FFF2-40B4-BE49-F238E27FC236}">
                  <a16:creationId xmlns:a16="http://schemas.microsoft.com/office/drawing/2014/main" id="{5E9195F6-0CD6-8B40-9E4C-591099F674E8}"/>
                </a:ext>
              </a:extLst>
            </p:cNvPr>
            <p:cNvSpPr txBox="1"/>
            <p:nvPr/>
          </p:nvSpPr>
          <p:spPr>
            <a:xfrm>
              <a:off x="11835537" y="6378110"/>
              <a:ext cx="9537817" cy="7952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l" defTabSz="457200">
                <a:defRPr sz="3400" b="1">
                  <a:solidFill>
                    <a:srgbClr val="5C5D54"/>
                  </a:solidFill>
                  <a:latin typeface="Georgia"/>
                  <a:ea typeface="Georgia"/>
                  <a:cs typeface="Georgia"/>
                  <a:sym typeface="Georgia"/>
                </a:defRPr>
              </a:lvl1pPr>
            </a:lstStyle>
            <a:p>
              <a:r>
                <a:rPr lang="en-US" sz="1688" b="0" spc="-38" dirty="0">
                  <a:solidFill>
                    <a:schemeClr val="bg2">
                      <a:lumMod val="50000"/>
                    </a:schemeClr>
                  </a:solidFill>
                  <a:latin typeface="Calibri Light" panose="020F0302020204030204" pitchFamily="34" charset="0"/>
                  <a:cs typeface="Calibri Light" panose="020F0302020204030204" pitchFamily="34" charset="0"/>
                </a:rPr>
                <a:t>Own a cell phone</a:t>
              </a:r>
              <a:endParaRPr sz="1688" b="0" spc="-38" dirty="0">
                <a:solidFill>
                  <a:schemeClr val="bg2">
                    <a:lumMod val="50000"/>
                  </a:schemeClr>
                </a:solidFill>
                <a:latin typeface="Calibri Light" panose="020F0302020204030204" pitchFamily="34" charset="0"/>
                <a:cs typeface="Calibri Light" panose="020F0302020204030204" pitchFamily="34" charset="0"/>
              </a:endParaRPr>
            </a:p>
          </p:txBody>
        </p:sp>
        <p:sp>
          <p:nvSpPr>
            <p:cNvPr id="51" name="Shape">
              <a:extLst>
                <a:ext uri="{FF2B5EF4-FFF2-40B4-BE49-F238E27FC236}">
                  <a16:creationId xmlns:a16="http://schemas.microsoft.com/office/drawing/2014/main" id="{93D9D32A-4DD9-EE40-8E9B-59F81B557115}"/>
                </a:ext>
              </a:extLst>
            </p:cNvPr>
            <p:cNvSpPr/>
            <p:nvPr/>
          </p:nvSpPr>
          <p:spPr>
            <a:xfrm>
              <a:off x="9273017" y="8700094"/>
              <a:ext cx="11227829" cy="3052765"/>
            </a:xfrm>
            <a:custGeom>
              <a:avLst/>
              <a:gdLst>
                <a:gd name="connsiteX0" fmla="*/ 0 w 20496"/>
                <a:gd name="connsiteY0" fmla="*/ 0 h 21600"/>
                <a:gd name="connsiteX1" fmla="*/ 18991 w 20496"/>
                <a:gd name="connsiteY1" fmla="*/ 0 h 21600"/>
                <a:gd name="connsiteX2" fmla="*/ 20496 w 20496"/>
                <a:gd name="connsiteY2" fmla="*/ 10654 h 21600"/>
                <a:gd name="connsiteX3" fmla="*/ 18991 w 20496"/>
                <a:gd name="connsiteY3" fmla="*/ 21600 h 21600"/>
                <a:gd name="connsiteX4" fmla="*/ 0 w 20496"/>
                <a:gd name="connsiteY4" fmla="*/ 21600 h 21600"/>
                <a:gd name="connsiteX5" fmla="*/ 0 w 20496"/>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6" h="21600" extrusionOk="0">
                  <a:moveTo>
                    <a:pt x="0" y="0"/>
                  </a:moveTo>
                  <a:lnTo>
                    <a:pt x="18991" y="0"/>
                  </a:lnTo>
                  <a:lnTo>
                    <a:pt x="20496" y="10654"/>
                  </a:lnTo>
                  <a:lnTo>
                    <a:pt x="18991" y="21600"/>
                  </a:lnTo>
                  <a:lnTo>
                    <a:pt x="0" y="21600"/>
                  </a:lnTo>
                  <a:lnTo>
                    <a:pt x="0" y="0"/>
                  </a:lnTo>
                  <a:close/>
                </a:path>
              </a:pathLst>
            </a:custGeom>
            <a:solidFill>
              <a:srgbClr val="FFFFFF"/>
            </a:solidFill>
            <a:ln w="50800" cap="flat">
              <a:solidFill>
                <a:srgbClr val="5C5D54">
                  <a:alpha val="30385"/>
                </a:srgbClr>
              </a:solidFill>
              <a:prstDash val="solid"/>
              <a:miter lim="400000"/>
            </a:ln>
            <a:effectLst/>
          </p:spPr>
          <p:txBody>
            <a:bodyPr wrap="square" lIns="19050" tIns="19050" rIns="19050" bIns="19050" numCol="1" anchor="ctr">
              <a:noAutofit/>
            </a:bodyPr>
            <a:lstStyle/>
            <a:p>
              <a:pPr defTabSz="171450">
                <a:defRPr sz="1800">
                  <a:latin typeface="Helvetica Light"/>
                  <a:ea typeface="Helvetica Light"/>
                  <a:cs typeface="Helvetica Light"/>
                  <a:sym typeface="Helvetica Light"/>
                </a:defRPr>
              </a:pPr>
              <a:endParaRPr sz="675"/>
            </a:p>
          </p:txBody>
        </p:sp>
        <p:sp>
          <p:nvSpPr>
            <p:cNvPr id="53" name="Cost effective for the parties">
              <a:extLst>
                <a:ext uri="{FF2B5EF4-FFF2-40B4-BE49-F238E27FC236}">
                  <a16:creationId xmlns:a16="http://schemas.microsoft.com/office/drawing/2014/main" id="{C9E938FC-E2FB-6D4A-89D3-1CFB19E004C9}"/>
                </a:ext>
              </a:extLst>
            </p:cNvPr>
            <p:cNvSpPr txBox="1"/>
            <p:nvPr/>
          </p:nvSpPr>
          <p:spPr>
            <a:xfrm>
              <a:off x="11816892" y="9812065"/>
              <a:ext cx="9537817" cy="7952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l" defTabSz="457200">
                <a:defRPr sz="3400" b="1">
                  <a:solidFill>
                    <a:srgbClr val="5C5D54"/>
                  </a:solidFill>
                  <a:latin typeface="Georgia"/>
                  <a:ea typeface="Georgia"/>
                  <a:cs typeface="Georgia"/>
                  <a:sym typeface="Georgia"/>
                </a:defRPr>
              </a:lvl1pPr>
            </a:lstStyle>
            <a:p>
              <a:r>
                <a:rPr lang="en-US" sz="1688" b="0" spc="-38" dirty="0">
                  <a:solidFill>
                    <a:schemeClr val="bg2">
                      <a:lumMod val="50000"/>
                    </a:schemeClr>
                  </a:solidFill>
                  <a:latin typeface="Calibri Light" panose="020F0302020204030204" pitchFamily="34" charset="0"/>
                  <a:cs typeface="Calibri Light" panose="020F0302020204030204" pitchFamily="34" charset="0"/>
                </a:rPr>
                <a:t>No home internet, no cell phone</a:t>
              </a:r>
              <a:endParaRPr sz="1688" b="0" spc="-38" dirty="0">
                <a:solidFill>
                  <a:schemeClr val="bg2">
                    <a:lumMod val="50000"/>
                  </a:schemeClr>
                </a:solidFill>
                <a:latin typeface="Calibri Light" panose="020F0302020204030204" pitchFamily="34" charset="0"/>
                <a:cs typeface="Calibri Light" panose="020F0302020204030204" pitchFamily="34" charset="0"/>
              </a:endParaRPr>
            </a:p>
          </p:txBody>
        </p:sp>
        <p:pic>
          <p:nvPicPr>
            <p:cNvPr id="4" name="Picture 3" descr="A picture containing drawing, table&#10;&#10;Description automatically generated">
              <a:extLst>
                <a:ext uri="{FF2B5EF4-FFF2-40B4-BE49-F238E27FC236}">
                  <a16:creationId xmlns:a16="http://schemas.microsoft.com/office/drawing/2014/main" id="{DA25FCD2-DAC0-5343-8560-EA27CB2CD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95" y="5772403"/>
              <a:ext cx="1208879" cy="2120841"/>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EA093482-4871-7A46-8196-5853DBDBF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2829" y="2507579"/>
              <a:ext cx="1813210" cy="179412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106A17D0-6976-C543-B301-B8B222BBF0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1435" y="9420505"/>
              <a:ext cx="1653302" cy="1653302"/>
            </a:xfrm>
            <a:prstGeom prst="rect">
              <a:avLst/>
            </a:prstGeom>
          </p:spPr>
        </p:pic>
        <p:sp>
          <p:nvSpPr>
            <p:cNvPr id="50" name="Oval 49">
              <a:extLst>
                <a:ext uri="{FF2B5EF4-FFF2-40B4-BE49-F238E27FC236}">
                  <a16:creationId xmlns:a16="http://schemas.microsoft.com/office/drawing/2014/main" id="{57DA3093-F51C-E54B-8F43-6BCA4B51312E}"/>
                </a:ext>
              </a:extLst>
            </p:cNvPr>
            <p:cNvSpPr>
              <a:spLocks/>
            </p:cNvSpPr>
            <p:nvPr/>
          </p:nvSpPr>
          <p:spPr>
            <a:xfrm>
              <a:off x="20046716" y="1900303"/>
              <a:ext cx="3048000" cy="3048000"/>
            </a:xfrm>
            <a:prstGeom prst="ellipse">
              <a:avLst/>
            </a:prstGeom>
            <a:solidFill>
              <a:srgbClr val="AD832D"/>
            </a:solidFill>
            <a:ln w="1016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hangingPunct="0"/>
              <a:r>
                <a:rPr lang="en-US" sz="2800" b="1" dirty="0">
                  <a:solidFill>
                    <a:srgbClr val="FFFFFF"/>
                  </a:solidFill>
                  <a:latin typeface="Helvetica Light"/>
                  <a:ea typeface="Helvetica Light"/>
                  <a:cs typeface="Helvetica Light"/>
                  <a:sym typeface="Helvetica Light"/>
                </a:rPr>
                <a:t>85%</a:t>
              </a:r>
            </a:p>
          </p:txBody>
        </p:sp>
        <p:sp>
          <p:nvSpPr>
            <p:cNvPr id="38" name="Rectangle 37">
              <a:extLst>
                <a:ext uri="{FF2B5EF4-FFF2-40B4-BE49-F238E27FC236}">
                  <a16:creationId xmlns:a16="http://schemas.microsoft.com/office/drawing/2014/main" id="{8CDE7957-D62B-204E-90C4-5E8F7F5EEF63}"/>
                </a:ext>
              </a:extLst>
            </p:cNvPr>
            <p:cNvSpPr/>
            <p:nvPr/>
          </p:nvSpPr>
          <p:spPr>
            <a:xfrm>
              <a:off x="19613506" y="2477852"/>
              <a:ext cx="492616" cy="1862221"/>
            </a:xfrm>
            <a:prstGeom prst="rect">
              <a:avLst/>
            </a:prstGeom>
          </p:spPr>
          <p:txBody>
            <a:bodyPr wrap="none">
              <a:spAutoFit/>
            </a:bodyPr>
            <a:lstStyle/>
            <a:p>
              <a:endParaRPr lang="en-US" sz="3938" dirty="0">
                <a:solidFill>
                  <a:schemeClr val="bg1"/>
                </a:solidFill>
                <a:latin typeface="Calibri Light"/>
                <a:cs typeface="Calibri Light"/>
              </a:endParaRPr>
            </a:p>
          </p:txBody>
        </p:sp>
        <p:sp>
          <p:nvSpPr>
            <p:cNvPr id="52" name="Oval 51">
              <a:extLst>
                <a:ext uri="{FF2B5EF4-FFF2-40B4-BE49-F238E27FC236}">
                  <a16:creationId xmlns:a16="http://schemas.microsoft.com/office/drawing/2014/main" id="{3738842E-0FDD-1740-BDF5-779FFB459723}"/>
                </a:ext>
              </a:extLst>
            </p:cNvPr>
            <p:cNvSpPr>
              <a:spLocks/>
            </p:cNvSpPr>
            <p:nvPr/>
          </p:nvSpPr>
          <p:spPr>
            <a:xfrm>
              <a:off x="19810863" y="5052790"/>
              <a:ext cx="3560064" cy="3560064"/>
            </a:xfrm>
            <a:prstGeom prst="ellipse">
              <a:avLst/>
            </a:prstGeom>
            <a:solidFill>
              <a:srgbClr val="006372"/>
            </a:solidFill>
            <a:ln w="1016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hangingPunct="0"/>
              <a:r>
                <a:rPr lang="en-US" sz="3200" b="1" dirty="0">
                  <a:solidFill>
                    <a:srgbClr val="FFFFFF"/>
                  </a:solidFill>
                  <a:latin typeface="Helvetica Light"/>
                  <a:ea typeface="Helvetica Light"/>
                  <a:cs typeface="Helvetica Light"/>
                  <a:sym typeface="Helvetica Light"/>
                </a:rPr>
                <a:t>95%</a:t>
              </a:r>
            </a:p>
          </p:txBody>
        </p:sp>
        <p:sp>
          <p:nvSpPr>
            <p:cNvPr id="47" name="Rectangle 46">
              <a:extLst>
                <a:ext uri="{FF2B5EF4-FFF2-40B4-BE49-F238E27FC236}">
                  <a16:creationId xmlns:a16="http://schemas.microsoft.com/office/drawing/2014/main" id="{E6484F05-918B-EE44-95B9-EAE2E7601A3C}"/>
                </a:ext>
              </a:extLst>
            </p:cNvPr>
            <p:cNvSpPr/>
            <p:nvPr/>
          </p:nvSpPr>
          <p:spPr>
            <a:xfrm>
              <a:off x="19522791" y="5718665"/>
              <a:ext cx="3023616" cy="3023616"/>
            </a:xfrm>
            <a:prstGeom prst="rect">
              <a:avLst/>
            </a:prstGeom>
          </p:spPr>
          <p:txBody>
            <a:bodyPr wrap="none">
              <a:noAutofit/>
            </a:bodyPr>
            <a:lstStyle/>
            <a:p>
              <a:endParaRPr lang="en-US" sz="4313" dirty="0">
                <a:solidFill>
                  <a:schemeClr val="bg1"/>
                </a:solidFill>
                <a:latin typeface="Calibri Light"/>
                <a:cs typeface="Calibri Light"/>
              </a:endParaRPr>
            </a:p>
          </p:txBody>
        </p:sp>
        <p:sp>
          <p:nvSpPr>
            <p:cNvPr id="59" name="Rectangle 58">
              <a:extLst>
                <a:ext uri="{FF2B5EF4-FFF2-40B4-BE49-F238E27FC236}">
                  <a16:creationId xmlns:a16="http://schemas.microsoft.com/office/drawing/2014/main" id="{F1AF1377-5D2B-4E48-9A47-ABA08DC9CA6C}"/>
                </a:ext>
              </a:extLst>
            </p:cNvPr>
            <p:cNvSpPr/>
            <p:nvPr/>
          </p:nvSpPr>
          <p:spPr>
            <a:xfrm>
              <a:off x="20046716" y="7129059"/>
              <a:ext cx="3355240" cy="724984"/>
            </a:xfrm>
            <a:prstGeom prst="rect">
              <a:avLst/>
            </a:prstGeom>
          </p:spPr>
          <p:txBody>
            <a:bodyPr wrap="square">
              <a:spAutoFit/>
            </a:bodyPr>
            <a:lstStyle/>
            <a:p>
              <a:pPr>
                <a:lnSpc>
                  <a:spcPts val="1425"/>
                </a:lnSpc>
              </a:pPr>
              <a:r>
                <a:rPr lang="en-US" sz="1200" b="1" dirty="0">
                  <a:solidFill>
                    <a:schemeClr val="bg1"/>
                  </a:solidFill>
                  <a:latin typeface="Calibri"/>
                  <a:cs typeface="Calibri"/>
                </a:rPr>
                <a:t>85</a:t>
              </a:r>
              <a:r>
                <a:rPr lang="en-US" sz="1200" dirty="0">
                  <a:solidFill>
                    <a:schemeClr val="bg1"/>
                  </a:solidFill>
                  <a:latin typeface="Calibri Light"/>
                  <a:cs typeface="Calibri Light"/>
                </a:rPr>
                <a:t>% </a:t>
              </a:r>
              <a:r>
                <a:rPr lang="en-US" sz="1200" spc="-38" dirty="0">
                  <a:solidFill>
                    <a:schemeClr val="bg1"/>
                  </a:solidFill>
                  <a:latin typeface="Calibri Light"/>
                  <a:cs typeface="Calibri Light"/>
                </a:rPr>
                <a:t>Smartphone</a:t>
              </a:r>
            </a:p>
          </p:txBody>
        </p:sp>
        <p:sp>
          <p:nvSpPr>
            <p:cNvPr id="57" name="Oval 56">
              <a:extLst>
                <a:ext uri="{FF2B5EF4-FFF2-40B4-BE49-F238E27FC236}">
                  <a16:creationId xmlns:a16="http://schemas.microsoft.com/office/drawing/2014/main" id="{5EFA02E1-3ACE-C746-AF23-0EEC0EC0B283}"/>
                </a:ext>
              </a:extLst>
            </p:cNvPr>
            <p:cNvSpPr>
              <a:spLocks/>
            </p:cNvSpPr>
            <p:nvPr/>
          </p:nvSpPr>
          <p:spPr>
            <a:xfrm>
              <a:off x="20218900" y="9576595"/>
              <a:ext cx="1332136" cy="1341120"/>
            </a:xfrm>
            <a:prstGeom prst="ellipse">
              <a:avLst/>
            </a:prstGeom>
            <a:solidFill>
              <a:srgbClr val="74253D"/>
            </a:solidFill>
            <a:ln w="1016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hangingPunct="0"/>
              <a:endParaRPr lang="en-US" sz="1200">
                <a:solidFill>
                  <a:srgbClr val="FFFFFF"/>
                </a:solidFill>
                <a:latin typeface="Helvetica Light"/>
                <a:ea typeface="Helvetica Light"/>
                <a:cs typeface="Helvetica Light"/>
                <a:sym typeface="Helvetica Light"/>
              </a:endParaRPr>
            </a:p>
          </p:txBody>
        </p:sp>
        <p:sp>
          <p:nvSpPr>
            <p:cNvPr id="56" name="Rectangle 55">
              <a:extLst>
                <a:ext uri="{FF2B5EF4-FFF2-40B4-BE49-F238E27FC236}">
                  <a16:creationId xmlns:a16="http://schemas.microsoft.com/office/drawing/2014/main" id="{D7A07DC4-E55D-DD42-A14A-06EA6A68B7A4}"/>
                </a:ext>
              </a:extLst>
            </p:cNvPr>
            <p:cNvSpPr/>
            <p:nvPr/>
          </p:nvSpPr>
          <p:spPr>
            <a:xfrm>
              <a:off x="20263524" y="9937030"/>
              <a:ext cx="1514091" cy="861773"/>
            </a:xfrm>
            <a:prstGeom prst="rect">
              <a:avLst/>
            </a:prstGeom>
          </p:spPr>
          <p:txBody>
            <a:bodyPr wrap="none">
              <a:spAutoFit/>
            </a:bodyPr>
            <a:lstStyle/>
            <a:p>
              <a:r>
                <a:rPr lang="en-US" sz="1500" b="1" dirty="0">
                  <a:solidFill>
                    <a:schemeClr val="bg1"/>
                  </a:solidFill>
                  <a:latin typeface="Calibri"/>
                  <a:cs typeface="Calibri"/>
                </a:rPr>
                <a:t>2.4</a:t>
              </a:r>
              <a:r>
                <a:rPr lang="en-US" sz="1500" dirty="0">
                  <a:solidFill>
                    <a:schemeClr val="bg1"/>
                  </a:solidFill>
                  <a:latin typeface="Calibri Light"/>
                  <a:cs typeface="Calibri Light"/>
                </a:rPr>
                <a:t>%</a:t>
              </a:r>
            </a:p>
          </p:txBody>
        </p:sp>
      </p:grpSp>
    </p:spTree>
    <p:extLst>
      <p:ext uri="{BB962C8B-B14F-4D97-AF65-F5344CB8AC3E}">
        <p14:creationId xmlns:p14="http://schemas.microsoft.com/office/powerpoint/2010/main" val="2910225322"/>
      </p:ext>
    </p:extLst>
  </p:cSld>
  <p:clrMapOvr>
    <a:masterClrMapping/>
  </p:clrMapOvr>
  <mc:AlternateContent xmlns:mc="http://schemas.openxmlformats.org/markup-compatibility/2006" xmlns:p14="http://schemas.microsoft.com/office/powerpoint/2010/main">
    <mc:Choice Requires="p14">
      <p:transition spd="med">
        <p:push dir="u"/>
      </p:transition>
    </mc:Choice>
    <mc:Fallback xmlns:a14="http://schemas.microsoft.com/office/drawing/2010/main" xmlns:m="http://schemas.openxmlformats.org/officeDocument/2006/math"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The Future Is Technology</a:t>
            </a:r>
          </a:p>
        </p:txBody>
      </p:sp>
      <p:sp>
        <p:nvSpPr>
          <p:cNvPr id="3" name="Content Placeholder 2"/>
          <p:cNvSpPr>
            <a:spLocks noGrp="1"/>
          </p:cNvSpPr>
          <p:nvPr>
            <p:ph idx="1"/>
          </p:nvPr>
        </p:nvSpPr>
        <p:spPr/>
        <p:txBody>
          <a:bodyPr>
            <a:normAutofit fontScale="55000" lnSpcReduction="20000"/>
          </a:bodyPr>
          <a:lstStyle/>
          <a:p>
            <a:pPr marL="0" indent="0" algn="ctr">
              <a:buNone/>
            </a:pPr>
            <a:r>
              <a:rPr lang="en-US" sz="5800" dirty="0"/>
              <a:t>“The importance of technology in our daily lives is undeniable. This is due to the fact that in today’s dynamic world, </a:t>
            </a:r>
            <a:br>
              <a:rPr lang="en-US" sz="5800" dirty="0"/>
            </a:br>
            <a:r>
              <a:rPr lang="en-US" sz="5800" b="1" i="1" dirty="0"/>
              <a:t>life without technology </a:t>
            </a:r>
            <a:br>
              <a:rPr lang="en-US" sz="5800" b="1" i="1" dirty="0"/>
            </a:br>
            <a:r>
              <a:rPr lang="en-US" sz="5800" b="1" i="1" dirty="0"/>
              <a:t>is meaningless</a:t>
            </a:r>
            <a:r>
              <a:rPr lang="en-US" sz="5800" dirty="0"/>
              <a:t>.”</a:t>
            </a:r>
          </a:p>
          <a:p>
            <a:pPr marL="0" indent="0">
              <a:buNone/>
            </a:pPr>
            <a:r>
              <a:rPr lang="en-US" sz="4800" dirty="0"/>
              <a:t>				</a:t>
            </a:r>
          </a:p>
          <a:p>
            <a:pPr marL="0" indent="0" algn="ctr">
              <a:buNone/>
            </a:pPr>
            <a:r>
              <a:rPr lang="en-US" sz="4800" dirty="0" err="1"/>
              <a:t>eimportanceoftechnology.com</a:t>
            </a:r>
            <a:r>
              <a:rPr lang="en-US" sz="4800" dirty="0"/>
              <a:t> </a:t>
            </a:r>
            <a:br>
              <a:rPr lang="en-US" sz="4800" dirty="0"/>
            </a:br>
            <a:r>
              <a:rPr lang="en-US" sz="2900" dirty="0"/>
              <a:t>(last visited 10/23/19)</a:t>
            </a:r>
          </a:p>
        </p:txBody>
      </p:sp>
    </p:spTree>
    <p:extLst>
      <p:ext uri="{BB962C8B-B14F-4D97-AF65-F5344CB8AC3E}">
        <p14:creationId xmlns:p14="http://schemas.microsoft.com/office/powerpoint/2010/main" val="258039088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981200"/>
          </a:xfrm>
        </p:spPr>
        <p:txBody>
          <a:bodyPr>
            <a:noAutofit/>
          </a:bodyPr>
          <a:lstStyle/>
          <a:p>
            <a:r>
              <a:rPr lang="en-US" sz="6000" dirty="0"/>
              <a:t> </a:t>
            </a:r>
            <a:r>
              <a:rPr lang="en-US" sz="6000" b="1" dirty="0">
                <a:solidFill>
                  <a:schemeClr val="tx1"/>
                </a:solidFill>
              </a:rPr>
              <a:t>Soup to Nuts: </a:t>
            </a:r>
            <a:br>
              <a:rPr lang="en-US" sz="6000" b="1" dirty="0">
                <a:solidFill>
                  <a:schemeClr val="tx1"/>
                </a:solidFill>
              </a:rPr>
            </a:br>
            <a:r>
              <a:rPr lang="en-US" sz="6000" b="1" dirty="0">
                <a:solidFill>
                  <a:schemeClr val="tx1"/>
                </a:solidFill>
              </a:rPr>
              <a:t>ODR in Utah</a:t>
            </a:r>
            <a:br>
              <a:rPr lang="en-US" sz="6000" dirty="0">
                <a:solidFill>
                  <a:schemeClr val="tx1"/>
                </a:solidFill>
              </a:rPr>
            </a:br>
            <a:endParaRPr lang="en-US" sz="6000" dirty="0">
              <a:solidFill>
                <a:schemeClr val="tx1"/>
              </a:solidFill>
            </a:endParaRPr>
          </a:p>
        </p:txBody>
      </p:sp>
    </p:spTree>
    <p:extLst>
      <p:ext uri="{BB962C8B-B14F-4D97-AF65-F5344CB8AC3E}">
        <p14:creationId xmlns:p14="http://schemas.microsoft.com/office/powerpoint/2010/main" val="374601571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47" name="Picture 46">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50" name="Picture 49">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52" name="Straight Connector 51">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4" name="Rectangle 53">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7"/>
            <a:ext cx="2047810" cy="998596"/>
          </a:xfrm>
        </p:spPr>
        <p:txBody>
          <a:bodyPr vert="horz" lIns="91440" tIns="45720" rIns="91440" bIns="45720" rtlCol="0" anchor="t">
            <a:normAutofit/>
          </a:bodyPr>
          <a:lstStyle/>
          <a:p>
            <a:r>
              <a:rPr lang="en-US" sz="2800" b="1" kern="1200" cap="none" dirty="0">
                <a:ln w="3175" cmpd="sng">
                  <a:noFill/>
                </a:ln>
                <a:solidFill>
                  <a:srgbClr val="FFFFFF"/>
                </a:solidFill>
                <a:effectLst/>
                <a:latin typeface="+mj-lt"/>
                <a:ea typeface="+mj-ea"/>
                <a:cs typeface="+mj-cs"/>
              </a:rPr>
              <a:t>Key Finding:</a:t>
            </a:r>
            <a:endParaRPr lang="en-US" sz="3700" b="1" kern="1200" cap="none" dirty="0">
              <a:ln w="3175" cmpd="sng">
                <a:noFill/>
              </a:ln>
              <a:solidFill>
                <a:srgbClr val="FFFFFF"/>
              </a:solidFill>
              <a:effectLst/>
              <a:latin typeface="+mj-lt"/>
              <a:ea typeface="+mj-ea"/>
              <a:cs typeface="+mj-cs"/>
            </a:endParaRPr>
          </a:p>
        </p:txBody>
      </p:sp>
      <p:sp>
        <p:nvSpPr>
          <p:cNvPr id="60" name="Rectangle 59">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55700" y="531614"/>
            <a:ext cx="4465223" cy="2973586"/>
          </a:xfrm>
          <a:prstGeom prst="rect">
            <a:avLst/>
          </a:prstGeom>
          <a:ln>
            <a:solidFill>
              <a:schemeClr val="tx1"/>
            </a:solidFill>
          </a:ln>
        </p:spPr>
        <p:txBody>
          <a:bodyPr vert="horz" lIns="91440" tIns="45720" rIns="91440" bIns="45720" rtlCol="0" anchor="ctr">
            <a:normAutofit/>
          </a:bodyPr>
          <a:lstStyle/>
          <a:p>
            <a:pPr>
              <a:spcBef>
                <a:spcPct val="20000"/>
              </a:spcBef>
              <a:spcAft>
                <a:spcPts val="600"/>
              </a:spcAft>
              <a:buClr>
                <a:schemeClr val="accent1"/>
              </a:buClr>
              <a:buSzPct val="115000"/>
            </a:pPr>
            <a:r>
              <a:rPr lang="en-US" sz="3200" b="1" kern="1200" cap="none" dirty="0">
                <a:solidFill>
                  <a:schemeClr val="tx1">
                    <a:lumMod val="85000"/>
                    <a:lumOff val="15000"/>
                  </a:schemeClr>
                </a:solidFill>
                <a:effectLst/>
                <a:latin typeface="+mn-lt"/>
                <a:ea typeface="+mn-ea"/>
                <a:cs typeface="+mn-cs"/>
              </a:rPr>
              <a:t>Pre-ODR</a:t>
            </a:r>
          </a:p>
          <a:p>
            <a:pPr>
              <a:spcBef>
                <a:spcPct val="20000"/>
              </a:spcBef>
              <a:spcAft>
                <a:spcPts val="600"/>
              </a:spcAft>
              <a:buClr>
                <a:schemeClr val="accent1"/>
              </a:buClr>
              <a:buSzPct val="115000"/>
            </a:pPr>
            <a:r>
              <a:rPr lang="en-US" sz="3200" kern="1200" cap="none" dirty="0">
                <a:solidFill>
                  <a:schemeClr val="tx1">
                    <a:lumMod val="85000"/>
                    <a:lumOff val="15000"/>
                  </a:schemeClr>
                </a:solidFill>
                <a:effectLst/>
                <a:latin typeface="+mn-lt"/>
                <a:ea typeface="+mn-ea"/>
                <a:cs typeface="+mn-cs"/>
              </a:rPr>
              <a:t>9 minutes / case</a:t>
            </a:r>
          </a:p>
        </p:txBody>
      </p:sp>
      <p:sp>
        <p:nvSpPr>
          <p:cNvPr id="38" name="Title 1">
            <a:extLst>
              <a:ext uri="{FF2B5EF4-FFF2-40B4-BE49-F238E27FC236}">
                <a16:creationId xmlns:a16="http://schemas.microsoft.com/office/drawing/2014/main" id="{F004270F-FB11-5F4B-946B-F09EA06F76AF}"/>
              </a:ext>
            </a:extLst>
          </p:cNvPr>
          <p:cNvSpPr txBox="1">
            <a:spLocks/>
          </p:cNvSpPr>
          <p:nvPr/>
        </p:nvSpPr>
        <p:spPr>
          <a:xfrm>
            <a:off x="762000" y="2278003"/>
            <a:ext cx="2047810" cy="3625239"/>
          </a:xfrm>
          <a:prstGeom prst="rect">
            <a:avLst/>
          </a:prstGeom>
          <a:effectLst/>
        </p:spPr>
        <p:txBody>
          <a:bodyPr vert="horz" lIns="91440" tIns="45720" rIns="91440" bIns="45720" rtlCol="0" anchor="t">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FFFFFF"/>
                </a:solidFill>
              </a:rPr>
              <a:t>Court Staff Prep Time Per Case is Down</a:t>
            </a:r>
          </a:p>
        </p:txBody>
      </p:sp>
      <p:sp>
        <p:nvSpPr>
          <p:cNvPr id="15" name="Rectangle 14">
            <a:extLst>
              <a:ext uri="{FF2B5EF4-FFF2-40B4-BE49-F238E27FC236}">
                <a16:creationId xmlns:a16="http://schemas.microsoft.com/office/drawing/2014/main" id="{78A47B19-2F15-B540-8506-F6BB388AEF3E}"/>
              </a:ext>
            </a:extLst>
          </p:cNvPr>
          <p:cNvSpPr/>
          <p:nvPr/>
        </p:nvSpPr>
        <p:spPr>
          <a:xfrm>
            <a:off x="3853318" y="3657600"/>
            <a:ext cx="4465222" cy="2801619"/>
          </a:xfrm>
          <a:prstGeom prst="rect">
            <a:avLst/>
          </a:prstGeom>
          <a:ln>
            <a:solidFill>
              <a:schemeClr val="tx1"/>
            </a:solidFill>
          </a:ln>
        </p:spPr>
        <p:txBody>
          <a:bodyPr vert="horz" lIns="91440" tIns="45720" rIns="91440" bIns="45720" rtlCol="0" anchor="ctr">
            <a:normAutofit/>
          </a:bodyPr>
          <a:lstStyle/>
          <a:p>
            <a:pPr>
              <a:spcBef>
                <a:spcPct val="20000"/>
              </a:spcBef>
              <a:spcAft>
                <a:spcPts val="600"/>
              </a:spcAft>
              <a:buClr>
                <a:schemeClr val="accent1"/>
              </a:buClr>
              <a:buSzPct val="115000"/>
            </a:pPr>
            <a:r>
              <a:rPr lang="en-US" sz="3200" b="1" kern="1200" cap="none" dirty="0">
                <a:solidFill>
                  <a:schemeClr val="tx1">
                    <a:lumMod val="85000"/>
                    <a:lumOff val="15000"/>
                  </a:schemeClr>
                </a:solidFill>
                <a:effectLst/>
                <a:latin typeface="+mn-lt"/>
                <a:ea typeface="+mn-ea"/>
                <a:cs typeface="+mn-cs"/>
              </a:rPr>
              <a:t>ODR</a:t>
            </a:r>
          </a:p>
          <a:p>
            <a:pPr>
              <a:spcBef>
                <a:spcPct val="20000"/>
              </a:spcBef>
              <a:spcAft>
                <a:spcPts val="600"/>
              </a:spcAft>
              <a:buClr>
                <a:schemeClr val="accent1"/>
              </a:buClr>
              <a:buSzPct val="115000"/>
            </a:pPr>
            <a:r>
              <a:rPr lang="en-US" sz="3200" dirty="0">
                <a:solidFill>
                  <a:schemeClr val="tx1">
                    <a:lumMod val="85000"/>
                    <a:lumOff val="15000"/>
                  </a:schemeClr>
                </a:solidFill>
              </a:rPr>
              <a:t>5 minutes / case</a:t>
            </a:r>
            <a:endParaRPr lang="en-US" sz="3200" kern="1200" cap="none" dirty="0">
              <a:solidFill>
                <a:schemeClr val="tx1">
                  <a:lumMod val="85000"/>
                  <a:lumOff val="15000"/>
                </a:schemeClr>
              </a:solidFill>
              <a:effectLst/>
              <a:latin typeface="+mn-lt"/>
              <a:ea typeface="+mn-ea"/>
              <a:cs typeface="+mn-cs"/>
            </a:endParaRPr>
          </a:p>
        </p:txBody>
      </p:sp>
    </p:spTree>
    <p:extLst>
      <p:ext uri="{BB962C8B-B14F-4D97-AF65-F5344CB8AC3E}">
        <p14:creationId xmlns:p14="http://schemas.microsoft.com/office/powerpoint/2010/main" val="29140655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47" name="Picture 46">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50" name="Picture 49">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52" name="Straight Connector 51">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4" name="Rectangle 53">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7"/>
            <a:ext cx="2047810" cy="998596"/>
          </a:xfrm>
        </p:spPr>
        <p:txBody>
          <a:bodyPr vert="horz" lIns="91440" tIns="45720" rIns="91440" bIns="45720" rtlCol="0" anchor="t">
            <a:normAutofit/>
          </a:bodyPr>
          <a:lstStyle/>
          <a:p>
            <a:r>
              <a:rPr lang="en-US" sz="2800" b="1" kern="1200" cap="none" dirty="0">
                <a:ln w="3175" cmpd="sng">
                  <a:noFill/>
                </a:ln>
                <a:solidFill>
                  <a:srgbClr val="FFFFFF"/>
                </a:solidFill>
                <a:effectLst/>
                <a:latin typeface="+mj-lt"/>
                <a:ea typeface="+mj-ea"/>
                <a:cs typeface="+mj-cs"/>
              </a:rPr>
              <a:t>Key Finding:</a:t>
            </a:r>
            <a:endParaRPr lang="en-US" sz="3700" b="1" kern="1200" cap="none" dirty="0">
              <a:ln w="3175" cmpd="sng">
                <a:noFill/>
              </a:ln>
              <a:solidFill>
                <a:srgbClr val="FFFFFF"/>
              </a:solidFill>
              <a:effectLst/>
              <a:latin typeface="+mj-lt"/>
              <a:ea typeface="+mj-ea"/>
              <a:cs typeface="+mj-cs"/>
            </a:endParaRPr>
          </a:p>
        </p:txBody>
      </p:sp>
      <p:sp>
        <p:nvSpPr>
          <p:cNvPr id="60" name="Rectangle 59">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F004270F-FB11-5F4B-946B-F09EA06F76AF}"/>
              </a:ext>
            </a:extLst>
          </p:cNvPr>
          <p:cNvSpPr txBox="1">
            <a:spLocks/>
          </p:cNvSpPr>
          <p:nvPr/>
        </p:nvSpPr>
        <p:spPr>
          <a:xfrm>
            <a:off x="762000" y="2278003"/>
            <a:ext cx="2047810" cy="3625239"/>
          </a:xfrm>
          <a:prstGeom prst="rect">
            <a:avLst/>
          </a:prstGeom>
          <a:effectLst/>
        </p:spPr>
        <p:txBody>
          <a:bodyPr vert="horz" lIns="91440" tIns="45720" rIns="91440" bIns="45720" rtlCol="0" anchor="t">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FFFFFF"/>
                </a:solidFill>
              </a:rPr>
              <a:t>Court Staff Prep Time Per Case is Down</a:t>
            </a:r>
          </a:p>
        </p:txBody>
      </p:sp>
      <p:sp>
        <p:nvSpPr>
          <p:cNvPr id="4" name="Down Arrow 3">
            <a:extLst>
              <a:ext uri="{FF2B5EF4-FFF2-40B4-BE49-F238E27FC236}">
                <a16:creationId xmlns:a16="http://schemas.microsoft.com/office/drawing/2014/main" id="{92382127-8FF7-0B46-A2D9-0386EE71F1AD}"/>
              </a:ext>
            </a:extLst>
          </p:cNvPr>
          <p:cNvSpPr/>
          <p:nvPr/>
        </p:nvSpPr>
        <p:spPr>
          <a:xfrm>
            <a:off x="3962400" y="538905"/>
            <a:ext cx="3879819" cy="5849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45% Reduction in court staff time per case</a:t>
            </a:r>
          </a:p>
        </p:txBody>
      </p:sp>
    </p:spTree>
    <p:extLst>
      <p:ext uri="{BB962C8B-B14F-4D97-AF65-F5344CB8AC3E}">
        <p14:creationId xmlns:p14="http://schemas.microsoft.com/office/powerpoint/2010/main" val="3845010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47" name="Picture 46">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50" name="Picture 49">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52" name="Straight Connector 51">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4" name="Rectangle 53">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7"/>
            <a:ext cx="2047810" cy="998596"/>
          </a:xfrm>
        </p:spPr>
        <p:txBody>
          <a:bodyPr vert="horz" lIns="91440" tIns="45720" rIns="91440" bIns="45720" rtlCol="0" anchor="t">
            <a:normAutofit/>
          </a:bodyPr>
          <a:lstStyle/>
          <a:p>
            <a:r>
              <a:rPr lang="en-US" sz="2800" b="1" kern="1200" cap="none" dirty="0">
                <a:ln w="3175" cmpd="sng">
                  <a:noFill/>
                </a:ln>
                <a:solidFill>
                  <a:srgbClr val="FFFFFF"/>
                </a:solidFill>
                <a:effectLst/>
                <a:latin typeface="+mj-lt"/>
                <a:ea typeface="+mj-ea"/>
                <a:cs typeface="+mj-cs"/>
              </a:rPr>
              <a:t>Key Finding:</a:t>
            </a:r>
            <a:endParaRPr lang="en-US" sz="3700" b="1" kern="1200" cap="none" dirty="0">
              <a:ln w="3175" cmpd="sng">
                <a:noFill/>
              </a:ln>
              <a:solidFill>
                <a:srgbClr val="FFFFFF"/>
              </a:solidFill>
              <a:effectLst/>
              <a:latin typeface="+mj-lt"/>
              <a:ea typeface="+mj-ea"/>
              <a:cs typeface="+mj-cs"/>
            </a:endParaRPr>
          </a:p>
        </p:txBody>
      </p:sp>
      <p:sp>
        <p:nvSpPr>
          <p:cNvPr id="60" name="Rectangle 59">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55700" y="469900"/>
            <a:ext cx="4465223" cy="5405968"/>
          </a:xfrm>
          <a:prstGeom prst="rect">
            <a:avLst/>
          </a:prstGeom>
        </p:spPr>
        <p:txBody>
          <a:bodyPr vert="horz" lIns="91440" tIns="45720" rIns="91440" bIns="45720" rtlCol="0" anchor="ctr">
            <a:normAutofit fontScale="92500" lnSpcReduction="10000"/>
          </a:bodyPr>
          <a:lstStyle/>
          <a:p>
            <a:pPr marL="457200" indent="-457200">
              <a:spcBef>
                <a:spcPct val="20000"/>
              </a:spcBef>
              <a:spcAft>
                <a:spcPts val="600"/>
              </a:spcAft>
              <a:buClr>
                <a:schemeClr val="accent1"/>
              </a:buClr>
              <a:buSzPct val="115000"/>
              <a:buFont typeface="Arial" panose="020B0604020202020204" pitchFamily="34" charset="0"/>
              <a:buChar char="•"/>
            </a:pPr>
            <a:r>
              <a:rPr lang="en-US" sz="3200" b="1" dirty="0">
                <a:solidFill>
                  <a:schemeClr val="tx1">
                    <a:lumMod val="85000"/>
                    <a:lumOff val="15000"/>
                  </a:schemeClr>
                </a:solidFill>
              </a:rPr>
              <a:t>N</a:t>
            </a:r>
            <a:r>
              <a:rPr lang="en-US" sz="3200" b="1" kern="1200" cap="none" dirty="0">
                <a:solidFill>
                  <a:schemeClr val="tx1">
                    <a:lumMod val="85000"/>
                    <a:lumOff val="15000"/>
                  </a:schemeClr>
                </a:solidFill>
                <a:effectLst/>
                <a:latin typeface="+mn-lt"/>
                <a:ea typeface="+mn-ea"/>
                <a:cs typeface="+mn-cs"/>
              </a:rPr>
              <a:t>umber of hearings per case is down.</a:t>
            </a:r>
          </a:p>
          <a:p>
            <a:pPr marL="457200" indent="-457200">
              <a:spcBef>
                <a:spcPct val="20000"/>
              </a:spcBef>
              <a:spcAft>
                <a:spcPts val="600"/>
              </a:spcAft>
              <a:buClr>
                <a:schemeClr val="accent1"/>
              </a:buClr>
              <a:buSzPct val="115000"/>
              <a:buFont typeface="Arial" panose="020B0604020202020204" pitchFamily="34" charset="0"/>
              <a:buChar char="•"/>
            </a:pPr>
            <a:r>
              <a:rPr lang="en-US" sz="3200" b="1" dirty="0">
                <a:solidFill>
                  <a:schemeClr val="tx1">
                    <a:lumMod val="85000"/>
                    <a:lumOff val="15000"/>
                  </a:schemeClr>
                </a:solidFill>
              </a:rPr>
              <a:t>“Spillover” of cases from overscheduled has been eliminated.</a:t>
            </a:r>
          </a:p>
          <a:p>
            <a:pPr marL="457200" indent="-457200">
              <a:spcBef>
                <a:spcPct val="20000"/>
              </a:spcBef>
              <a:spcAft>
                <a:spcPts val="600"/>
              </a:spcAft>
              <a:buClr>
                <a:schemeClr val="accent1"/>
              </a:buClr>
              <a:buSzPct val="115000"/>
              <a:buFont typeface="Arial" panose="020B0604020202020204" pitchFamily="34" charset="0"/>
              <a:buChar char="•"/>
            </a:pPr>
            <a:r>
              <a:rPr lang="en-US" sz="3200" b="1" kern="1200" cap="none" dirty="0">
                <a:solidFill>
                  <a:schemeClr val="tx1">
                    <a:lumMod val="85000"/>
                    <a:lumOff val="15000"/>
                  </a:schemeClr>
                </a:solidFill>
                <a:effectLst/>
                <a:latin typeface="+mn-lt"/>
                <a:ea typeface="+mn-ea"/>
                <a:cs typeface="+mn-cs"/>
              </a:rPr>
              <a:t>Communication between parties is better.</a:t>
            </a:r>
          </a:p>
          <a:p>
            <a:pPr marL="457200" indent="-457200">
              <a:spcBef>
                <a:spcPct val="20000"/>
              </a:spcBef>
              <a:spcAft>
                <a:spcPts val="600"/>
              </a:spcAft>
              <a:buClr>
                <a:schemeClr val="accent1"/>
              </a:buClr>
              <a:buSzPct val="115000"/>
              <a:buFont typeface="Arial" panose="020B0604020202020204" pitchFamily="34" charset="0"/>
              <a:buChar char="•"/>
            </a:pPr>
            <a:r>
              <a:rPr lang="en-US" sz="3200" b="1" kern="1200" cap="none" dirty="0">
                <a:solidFill>
                  <a:schemeClr val="tx1">
                    <a:lumMod val="85000"/>
                    <a:lumOff val="15000"/>
                  </a:schemeClr>
                </a:solidFill>
                <a:effectLst/>
                <a:latin typeface="+mn-lt"/>
                <a:ea typeface="+mn-ea"/>
                <a:cs typeface="+mn-cs"/>
              </a:rPr>
              <a:t>Parties that do come to court are coming better prepared.</a:t>
            </a:r>
          </a:p>
        </p:txBody>
      </p:sp>
      <p:sp>
        <p:nvSpPr>
          <p:cNvPr id="38" name="Title 1">
            <a:extLst>
              <a:ext uri="{FF2B5EF4-FFF2-40B4-BE49-F238E27FC236}">
                <a16:creationId xmlns:a16="http://schemas.microsoft.com/office/drawing/2014/main" id="{F004270F-FB11-5F4B-946B-F09EA06F76AF}"/>
              </a:ext>
            </a:extLst>
          </p:cNvPr>
          <p:cNvSpPr txBox="1">
            <a:spLocks/>
          </p:cNvSpPr>
          <p:nvPr/>
        </p:nvSpPr>
        <p:spPr>
          <a:xfrm>
            <a:off x="762000" y="2278003"/>
            <a:ext cx="2047810" cy="3625239"/>
          </a:xfrm>
          <a:prstGeom prst="rect">
            <a:avLst/>
          </a:prstGeom>
          <a:effectLst/>
        </p:spPr>
        <p:txBody>
          <a:bodyPr vert="horz" lIns="91440" tIns="45720" rIns="91440" bIns="45720" rtlCol="0" anchor="t">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FFFFFF"/>
                </a:solidFill>
              </a:rPr>
              <a:t>Fewer Hearings</a:t>
            </a:r>
          </a:p>
        </p:txBody>
      </p:sp>
    </p:spTree>
    <p:extLst>
      <p:ext uri="{BB962C8B-B14F-4D97-AF65-F5344CB8AC3E}">
        <p14:creationId xmlns:p14="http://schemas.microsoft.com/office/powerpoint/2010/main" val="33066998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47" name="Picture 46">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50" name="Picture 49">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52" name="Straight Connector 51">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4" name="Rectangle 53">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7"/>
            <a:ext cx="2047810" cy="998596"/>
          </a:xfrm>
        </p:spPr>
        <p:txBody>
          <a:bodyPr vert="horz" lIns="91440" tIns="45720" rIns="91440" bIns="45720" rtlCol="0" anchor="t">
            <a:normAutofit/>
          </a:bodyPr>
          <a:lstStyle/>
          <a:p>
            <a:r>
              <a:rPr lang="en-US" sz="2800" b="1" kern="1200" cap="none" dirty="0">
                <a:ln w="3175" cmpd="sng">
                  <a:noFill/>
                </a:ln>
                <a:solidFill>
                  <a:srgbClr val="FFFFFF"/>
                </a:solidFill>
                <a:effectLst/>
                <a:latin typeface="+mj-lt"/>
                <a:ea typeface="+mj-ea"/>
                <a:cs typeface="+mj-cs"/>
              </a:rPr>
              <a:t>Key Finding:</a:t>
            </a:r>
            <a:endParaRPr lang="en-US" sz="3700" b="1" kern="1200" cap="none" dirty="0">
              <a:ln w="3175" cmpd="sng">
                <a:noFill/>
              </a:ln>
              <a:solidFill>
                <a:srgbClr val="FFFFFF"/>
              </a:solidFill>
              <a:effectLst/>
              <a:latin typeface="+mj-lt"/>
              <a:ea typeface="+mj-ea"/>
              <a:cs typeface="+mj-cs"/>
            </a:endParaRPr>
          </a:p>
        </p:txBody>
      </p:sp>
      <p:sp>
        <p:nvSpPr>
          <p:cNvPr id="60" name="Rectangle 59">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55700" y="531614"/>
            <a:ext cx="4465223" cy="2973586"/>
          </a:xfrm>
          <a:prstGeom prst="rect">
            <a:avLst/>
          </a:prstGeom>
          <a:ln>
            <a:solidFill>
              <a:schemeClr val="tx1"/>
            </a:solidFill>
          </a:ln>
        </p:spPr>
        <p:txBody>
          <a:bodyPr vert="horz" lIns="91440" tIns="45720" rIns="91440" bIns="45720" rtlCol="0" anchor="ctr">
            <a:normAutofit/>
          </a:bodyPr>
          <a:lstStyle/>
          <a:p>
            <a:pPr>
              <a:spcBef>
                <a:spcPct val="20000"/>
              </a:spcBef>
              <a:spcAft>
                <a:spcPts val="600"/>
              </a:spcAft>
              <a:buClr>
                <a:schemeClr val="accent1"/>
              </a:buClr>
              <a:buSzPct val="115000"/>
            </a:pPr>
            <a:r>
              <a:rPr lang="en-US" sz="3200" b="1" kern="1200" cap="none" dirty="0">
                <a:solidFill>
                  <a:schemeClr val="tx1">
                    <a:lumMod val="85000"/>
                    <a:lumOff val="15000"/>
                  </a:schemeClr>
                </a:solidFill>
                <a:effectLst/>
                <a:latin typeface="+mn-lt"/>
                <a:ea typeface="+mn-ea"/>
                <a:cs typeface="+mn-cs"/>
              </a:rPr>
              <a:t>Pre-ODR</a:t>
            </a:r>
          </a:p>
          <a:p>
            <a:pPr>
              <a:spcBef>
                <a:spcPct val="20000"/>
              </a:spcBef>
              <a:spcAft>
                <a:spcPts val="600"/>
              </a:spcAft>
              <a:buClr>
                <a:schemeClr val="accent1"/>
              </a:buClr>
              <a:buSzPct val="115000"/>
            </a:pPr>
            <a:r>
              <a:rPr lang="en-US" sz="3200" kern="1200" cap="none" dirty="0">
                <a:solidFill>
                  <a:schemeClr val="tx1">
                    <a:lumMod val="85000"/>
                    <a:lumOff val="15000"/>
                  </a:schemeClr>
                </a:solidFill>
                <a:effectLst/>
                <a:latin typeface="+mn-lt"/>
                <a:ea typeface="+mn-ea"/>
                <a:cs typeface="+mn-cs"/>
              </a:rPr>
              <a:t>1,022 unique cases</a:t>
            </a:r>
          </a:p>
          <a:p>
            <a:pPr>
              <a:spcBef>
                <a:spcPct val="20000"/>
              </a:spcBef>
              <a:spcAft>
                <a:spcPts val="600"/>
              </a:spcAft>
              <a:buClr>
                <a:schemeClr val="accent1"/>
              </a:buClr>
              <a:buSzPct val="115000"/>
            </a:pPr>
            <a:r>
              <a:rPr lang="en-US" sz="3200" dirty="0">
                <a:solidFill>
                  <a:schemeClr val="tx1">
                    <a:lumMod val="85000"/>
                    <a:lumOff val="15000"/>
                  </a:schemeClr>
                </a:solidFill>
              </a:rPr>
              <a:t>2,255 hearings</a:t>
            </a:r>
          </a:p>
          <a:p>
            <a:pPr>
              <a:spcBef>
                <a:spcPct val="20000"/>
              </a:spcBef>
              <a:spcAft>
                <a:spcPts val="600"/>
              </a:spcAft>
              <a:buClr>
                <a:schemeClr val="accent1"/>
              </a:buClr>
              <a:buSzPct val="115000"/>
            </a:pPr>
            <a:r>
              <a:rPr lang="en-US" sz="3200" dirty="0">
                <a:solidFill>
                  <a:schemeClr val="tx1">
                    <a:lumMod val="85000"/>
                    <a:lumOff val="15000"/>
                  </a:schemeClr>
                </a:solidFill>
              </a:rPr>
              <a:t>2.66 average hearings/case</a:t>
            </a:r>
            <a:endParaRPr lang="en-US" sz="3200" kern="1200" cap="none" dirty="0">
              <a:solidFill>
                <a:schemeClr val="tx1">
                  <a:lumMod val="85000"/>
                  <a:lumOff val="15000"/>
                </a:schemeClr>
              </a:solidFill>
              <a:effectLst/>
              <a:latin typeface="+mn-lt"/>
              <a:ea typeface="+mn-ea"/>
              <a:cs typeface="+mn-cs"/>
            </a:endParaRPr>
          </a:p>
        </p:txBody>
      </p:sp>
      <p:sp>
        <p:nvSpPr>
          <p:cNvPr id="38" name="Title 1">
            <a:extLst>
              <a:ext uri="{FF2B5EF4-FFF2-40B4-BE49-F238E27FC236}">
                <a16:creationId xmlns:a16="http://schemas.microsoft.com/office/drawing/2014/main" id="{F004270F-FB11-5F4B-946B-F09EA06F76AF}"/>
              </a:ext>
            </a:extLst>
          </p:cNvPr>
          <p:cNvSpPr txBox="1">
            <a:spLocks/>
          </p:cNvSpPr>
          <p:nvPr/>
        </p:nvSpPr>
        <p:spPr>
          <a:xfrm>
            <a:off x="762000" y="2278003"/>
            <a:ext cx="2047810" cy="3625239"/>
          </a:xfrm>
          <a:prstGeom prst="rect">
            <a:avLst/>
          </a:prstGeom>
          <a:effectLst/>
        </p:spPr>
        <p:txBody>
          <a:bodyPr vert="horz" lIns="91440" tIns="45720" rIns="91440" bIns="45720" rtlCol="0" anchor="t">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FFFFFF"/>
                </a:solidFill>
              </a:rPr>
              <a:t>Fewer Hearings</a:t>
            </a:r>
          </a:p>
        </p:txBody>
      </p:sp>
      <p:sp>
        <p:nvSpPr>
          <p:cNvPr id="15" name="Rectangle 14">
            <a:extLst>
              <a:ext uri="{FF2B5EF4-FFF2-40B4-BE49-F238E27FC236}">
                <a16:creationId xmlns:a16="http://schemas.microsoft.com/office/drawing/2014/main" id="{78A47B19-2F15-B540-8506-F6BB388AEF3E}"/>
              </a:ext>
            </a:extLst>
          </p:cNvPr>
          <p:cNvSpPr/>
          <p:nvPr/>
        </p:nvSpPr>
        <p:spPr>
          <a:xfrm>
            <a:off x="3853318" y="3657600"/>
            <a:ext cx="4465222" cy="2801619"/>
          </a:xfrm>
          <a:prstGeom prst="rect">
            <a:avLst/>
          </a:prstGeom>
          <a:ln>
            <a:solidFill>
              <a:schemeClr val="tx1"/>
            </a:solidFill>
          </a:ln>
        </p:spPr>
        <p:txBody>
          <a:bodyPr vert="horz" lIns="91440" tIns="45720" rIns="91440" bIns="45720" rtlCol="0" anchor="ctr">
            <a:normAutofit/>
          </a:bodyPr>
          <a:lstStyle/>
          <a:p>
            <a:pPr>
              <a:spcBef>
                <a:spcPct val="20000"/>
              </a:spcBef>
              <a:spcAft>
                <a:spcPts val="600"/>
              </a:spcAft>
              <a:buClr>
                <a:schemeClr val="accent1"/>
              </a:buClr>
              <a:buSzPct val="115000"/>
            </a:pPr>
            <a:r>
              <a:rPr lang="en-US" sz="3200" b="1" kern="1200" cap="none" dirty="0">
                <a:solidFill>
                  <a:schemeClr val="tx1">
                    <a:lumMod val="85000"/>
                    <a:lumOff val="15000"/>
                  </a:schemeClr>
                </a:solidFill>
                <a:effectLst/>
                <a:latin typeface="+mn-lt"/>
                <a:ea typeface="+mn-ea"/>
                <a:cs typeface="+mn-cs"/>
              </a:rPr>
              <a:t>ODR</a:t>
            </a:r>
          </a:p>
          <a:p>
            <a:pPr>
              <a:spcBef>
                <a:spcPct val="20000"/>
              </a:spcBef>
              <a:spcAft>
                <a:spcPts val="600"/>
              </a:spcAft>
              <a:buClr>
                <a:schemeClr val="accent1"/>
              </a:buClr>
              <a:buSzPct val="115000"/>
            </a:pPr>
            <a:r>
              <a:rPr lang="en-US" sz="3200" dirty="0">
                <a:solidFill>
                  <a:schemeClr val="tx1">
                    <a:lumMod val="85000"/>
                    <a:lumOff val="15000"/>
                  </a:schemeClr>
                </a:solidFill>
              </a:rPr>
              <a:t>743 unique cases</a:t>
            </a:r>
          </a:p>
          <a:p>
            <a:pPr>
              <a:spcBef>
                <a:spcPct val="20000"/>
              </a:spcBef>
              <a:spcAft>
                <a:spcPts val="600"/>
              </a:spcAft>
              <a:buClr>
                <a:schemeClr val="accent1"/>
              </a:buClr>
              <a:buSzPct val="115000"/>
            </a:pPr>
            <a:r>
              <a:rPr lang="en-US" sz="3200" kern="1200" cap="none" dirty="0">
                <a:solidFill>
                  <a:schemeClr val="tx1">
                    <a:lumMod val="85000"/>
                    <a:lumOff val="15000"/>
                  </a:schemeClr>
                </a:solidFill>
                <a:effectLst/>
                <a:latin typeface="+mn-lt"/>
                <a:ea typeface="+mn-ea"/>
                <a:cs typeface="+mn-cs"/>
              </a:rPr>
              <a:t>941 hearings</a:t>
            </a:r>
          </a:p>
          <a:p>
            <a:pPr>
              <a:spcBef>
                <a:spcPct val="20000"/>
              </a:spcBef>
              <a:spcAft>
                <a:spcPts val="600"/>
              </a:spcAft>
              <a:buClr>
                <a:schemeClr val="accent1"/>
              </a:buClr>
              <a:buSzPct val="115000"/>
            </a:pPr>
            <a:r>
              <a:rPr lang="en-US" sz="3200" kern="1200" cap="none" dirty="0">
                <a:solidFill>
                  <a:schemeClr val="tx1">
                    <a:lumMod val="85000"/>
                    <a:lumOff val="15000"/>
                  </a:schemeClr>
                </a:solidFill>
                <a:effectLst/>
                <a:latin typeface="+mn-lt"/>
                <a:ea typeface="+mn-ea"/>
                <a:cs typeface="+mn-cs"/>
              </a:rPr>
              <a:t>1.5 average hearings/case</a:t>
            </a:r>
          </a:p>
        </p:txBody>
      </p:sp>
    </p:spTree>
    <p:extLst>
      <p:ext uri="{BB962C8B-B14F-4D97-AF65-F5344CB8AC3E}">
        <p14:creationId xmlns:p14="http://schemas.microsoft.com/office/powerpoint/2010/main" val="2752025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47" name="Picture 46">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50" name="Picture 49">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52" name="Straight Connector 51">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4" name="Rectangle 53">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7"/>
            <a:ext cx="2047810" cy="998596"/>
          </a:xfrm>
        </p:spPr>
        <p:txBody>
          <a:bodyPr vert="horz" lIns="91440" tIns="45720" rIns="91440" bIns="45720" rtlCol="0" anchor="t">
            <a:normAutofit/>
          </a:bodyPr>
          <a:lstStyle/>
          <a:p>
            <a:r>
              <a:rPr lang="en-US" sz="2800" b="1" kern="1200" cap="none" dirty="0">
                <a:ln w="3175" cmpd="sng">
                  <a:noFill/>
                </a:ln>
                <a:solidFill>
                  <a:srgbClr val="FFFFFF"/>
                </a:solidFill>
                <a:effectLst/>
                <a:latin typeface="+mj-lt"/>
                <a:ea typeface="+mj-ea"/>
                <a:cs typeface="+mj-cs"/>
              </a:rPr>
              <a:t>Key Finding:</a:t>
            </a:r>
            <a:endParaRPr lang="en-US" sz="3700" b="1" kern="1200" cap="none" dirty="0">
              <a:ln w="3175" cmpd="sng">
                <a:noFill/>
              </a:ln>
              <a:solidFill>
                <a:srgbClr val="FFFFFF"/>
              </a:solidFill>
              <a:effectLst/>
              <a:latin typeface="+mj-lt"/>
              <a:ea typeface="+mj-ea"/>
              <a:cs typeface="+mj-cs"/>
            </a:endParaRPr>
          </a:p>
        </p:txBody>
      </p:sp>
      <p:sp>
        <p:nvSpPr>
          <p:cNvPr id="60" name="Rectangle 59">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F004270F-FB11-5F4B-946B-F09EA06F76AF}"/>
              </a:ext>
            </a:extLst>
          </p:cNvPr>
          <p:cNvSpPr txBox="1">
            <a:spLocks/>
          </p:cNvSpPr>
          <p:nvPr/>
        </p:nvSpPr>
        <p:spPr>
          <a:xfrm>
            <a:off x="762000" y="2278003"/>
            <a:ext cx="2047810" cy="3625239"/>
          </a:xfrm>
          <a:prstGeom prst="rect">
            <a:avLst/>
          </a:prstGeom>
          <a:effectLst/>
        </p:spPr>
        <p:txBody>
          <a:bodyPr vert="horz" lIns="91440" tIns="45720" rIns="91440" bIns="45720" rtlCol="0" anchor="t">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FFFFFF"/>
                </a:solidFill>
              </a:rPr>
              <a:t>Fewer Hearings</a:t>
            </a:r>
          </a:p>
        </p:txBody>
      </p:sp>
      <p:sp>
        <p:nvSpPr>
          <p:cNvPr id="4" name="Down Arrow 3">
            <a:extLst>
              <a:ext uri="{FF2B5EF4-FFF2-40B4-BE49-F238E27FC236}">
                <a16:creationId xmlns:a16="http://schemas.microsoft.com/office/drawing/2014/main" id="{92382127-8FF7-0B46-A2D9-0386EE71F1AD}"/>
              </a:ext>
            </a:extLst>
          </p:cNvPr>
          <p:cNvSpPr/>
          <p:nvPr/>
        </p:nvSpPr>
        <p:spPr>
          <a:xfrm>
            <a:off x="3962400" y="538905"/>
            <a:ext cx="3879819" cy="5849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44% Reduction in number of hearings</a:t>
            </a:r>
          </a:p>
        </p:txBody>
      </p:sp>
    </p:spTree>
    <p:extLst>
      <p:ext uri="{BB962C8B-B14F-4D97-AF65-F5344CB8AC3E}">
        <p14:creationId xmlns:p14="http://schemas.microsoft.com/office/powerpoint/2010/main" val="54375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47" name="Picture 46">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50" name="Picture 49">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52" name="Straight Connector 51">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4" name="Rectangle 53">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7"/>
            <a:ext cx="2047810" cy="998596"/>
          </a:xfrm>
        </p:spPr>
        <p:txBody>
          <a:bodyPr vert="horz" lIns="91440" tIns="45720" rIns="91440" bIns="45720" rtlCol="0" anchor="t">
            <a:normAutofit/>
          </a:bodyPr>
          <a:lstStyle/>
          <a:p>
            <a:r>
              <a:rPr lang="en-US" sz="2800" b="1" kern="1200" cap="none" dirty="0">
                <a:ln w="3175" cmpd="sng">
                  <a:noFill/>
                </a:ln>
                <a:solidFill>
                  <a:srgbClr val="FFFFFF"/>
                </a:solidFill>
                <a:effectLst/>
                <a:latin typeface="+mj-lt"/>
                <a:ea typeface="+mj-ea"/>
                <a:cs typeface="+mj-cs"/>
              </a:rPr>
              <a:t>Key Finding:</a:t>
            </a:r>
            <a:endParaRPr lang="en-US" sz="3700" b="1" kern="1200" cap="none" dirty="0">
              <a:ln w="3175" cmpd="sng">
                <a:noFill/>
              </a:ln>
              <a:solidFill>
                <a:srgbClr val="FFFFFF"/>
              </a:solidFill>
              <a:effectLst/>
              <a:latin typeface="+mj-lt"/>
              <a:ea typeface="+mj-ea"/>
              <a:cs typeface="+mj-cs"/>
            </a:endParaRPr>
          </a:p>
        </p:txBody>
      </p:sp>
      <p:sp>
        <p:nvSpPr>
          <p:cNvPr id="60" name="Rectangle 59">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53317" y="1096432"/>
            <a:ext cx="4465223" cy="2057400"/>
          </a:xfrm>
          <a:prstGeom prst="rect">
            <a:avLst/>
          </a:prstGeom>
          <a:ln>
            <a:solidFill>
              <a:schemeClr val="tx1"/>
            </a:solidFill>
          </a:ln>
        </p:spPr>
        <p:txBody>
          <a:bodyPr vert="horz" lIns="91440" tIns="45720" rIns="91440" bIns="45720" rtlCol="0" anchor="ctr">
            <a:normAutofit/>
          </a:bodyPr>
          <a:lstStyle/>
          <a:p>
            <a:pPr>
              <a:spcBef>
                <a:spcPct val="20000"/>
              </a:spcBef>
              <a:spcAft>
                <a:spcPts val="600"/>
              </a:spcAft>
              <a:buClr>
                <a:schemeClr val="accent1"/>
              </a:buClr>
              <a:buSzPct val="115000"/>
            </a:pPr>
            <a:r>
              <a:rPr lang="en-US" sz="3200" b="1" kern="1200" cap="none" dirty="0">
                <a:solidFill>
                  <a:schemeClr val="tx1">
                    <a:lumMod val="85000"/>
                    <a:lumOff val="15000"/>
                  </a:schemeClr>
                </a:solidFill>
                <a:effectLst/>
                <a:latin typeface="+mn-lt"/>
                <a:ea typeface="+mn-ea"/>
                <a:cs typeface="+mn-cs"/>
              </a:rPr>
              <a:t>Pre-ODR </a:t>
            </a:r>
          </a:p>
          <a:p>
            <a:pPr>
              <a:spcBef>
                <a:spcPct val="20000"/>
              </a:spcBef>
              <a:spcAft>
                <a:spcPts val="600"/>
              </a:spcAft>
              <a:buClr>
                <a:schemeClr val="accent1"/>
              </a:buClr>
              <a:buSzPct val="115000"/>
            </a:pPr>
            <a:r>
              <a:rPr lang="en-US" sz="3200" kern="1200" cap="none" dirty="0">
                <a:solidFill>
                  <a:schemeClr val="tx1">
                    <a:lumMod val="85000"/>
                    <a:lumOff val="15000"/>
                  </a:schemeClr>
                </a:solidFill>
                <a:effectLst/>
                <a:latin typeface="+mn-lt"/>
                <a:ea typeface="+mn-ea"/>
                <a:cs typeface="+mn-cs"/>
              </a:rPr>
              <a:t>93 days to first hearing</a:t>
            </a:r>
          </a:p>
        </p:txBody>
      </p:sp>
      <p:sp>
        <p:nvSpPr>
          <p:cNvPr id="38" name="Title 1">
            <a:extLst>
              <a:ext uri="{FF2B5EF4-FFF2-40B4-BE49-F238E27FC236}">
                <a16:creationId xmlns:a16="http://schemas.microsoft.com/office/drawing/2014/main" id="{F004270F-FB11-5F4B-946B-F09EA06F76AF}"/>
              </a:ext>
            </a:extLst>
          </p:cNvPr>
          <p:cNvSpPr txBox="1">
            <a:spLocks/>
          </p:cNvSpPr>
          <p:nvPr/>
        </p:nvSpPr>
        <p:spPr>
          <a:xfrm>
            <a:off x="571129" y="2278003"/>
            <a:ext cx="2432366" cy="3625239"/>
          </a:xfrm>
          <a:prstGeom prst="rect">
            <a:avLst/>
          </a:prstGeom>
          <a:effectLst/>
        </p:spPr>
        <p:txBody>
          <a:bodyPr vert="horz" lIns="91440" tIns="45720" rIns="91440" bIns="45720" rtlCol="0" anchor="t">
            <a:normAutofit lnSpcReduction="100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FFFFFF"/>
                </a:solidFill>
              </a:rPr>
              <a:t>Prompter Resolution</a:t>
            </a:r>
          </a:p>
          <a:p>
            <a:endParaRPr lang="en-US" sz="3600" b="1" dirty="0">
              <a:solidFill>
                <a:srgbClr val="FFFFFF"/>
              </a:solidFill>
            </a:endParaRPr>
          </a:p>
          <a:p>
            <a:r>
              <a:rPr lang="en-US" sz="3600" b="1" dirty="0">
                <a:solidFill>
                  <a:srgbClr val="FFFFFF"/>
                </a:solidFill>
              </a:rPr>
              <a:t>Days from </a:t>
            </a:r>
            <a:r>
              <a:rPr lang="en-US" sz="3600" b="1" u="sng" dirty="0">
                <a:solidFill>
                  <a:srgbClr val="FFFFFF"/>
                </a:solidFill>
              </a:rPr>
              <a:t>filing</a:t>
            </a:r>
            <a:r>
              <a:rPr lang="en-US" sz="3600" b="1" dirty="0">
                <a:solidFill>
                  <a:srgbClr val="FFFFFF"/>
                </a:solidFill>
              </a:rPr>
              <a:t> to first  hearing</a:t>
            </a:r>
          </a:p>
        </p:txBody>
      </p:sp>
      <p:sp>
        <p:nvSpPr>
          <p:cNvPr id="15" name="Rectangle 14">
            <a:extLst>
              <a:ext uri="{FF2B5EF4-FFF2-40B4-BE49-F238E27FC236}">
                <a16:creationId xmlns:a16="http://schemas.microsoft.com/office/drawing/2014/main" id="{78A47B19-2F15-B540-8506-F6BB388AEF3E}"/>
              </a:ext>
            </a:extLst>
          </p:cNvPr>
          <p:cNvSpPr/>
          <p:nvPr/>
        </p:nvSpPr>
        <p:spPr>
          <a:xfrm>
            <a:off x="3853318" y="3625424"/>
            <a:ext cx="4465222" cy="2057400"/>
          </a:xfrm>
          <a:prstGeom prst="rect">
            <a:avLst/>
          </a:prstGeom>
          <a:ln>
            <a:solidFill>
              <a:schemeClr val="tx1"/>
            </a:solidFill>
          </a:ln>
        </p:spPr>
        <p:txBody>
          <a:bodyPr vert="horz" lIns="91440" tIns="45720" rIns="91440" bIns="45720" rtlCol="0" anchor="ctr">
            <a:normAutofit/>
          </a:bodyPr>
          <a:lstStyle/>
          <a:p>
            <a:pPr>
              <a:spcBef>
                <a:spcPct val="20000"/>
              </a:spcBef>
              <a:spcAft>
                <a:spcPts val="600"/>
              </a:spcAft>
              <a:buClr>
                <a:schemeClr val="accent1"/>
              </a:buClr>
              <a:buSzPct val="115000"/>
            </a:pPr>
            <a:r>
              <a:rPr lang="en-US" sz="3200" b="1" kern="1200" cap="none" dirty="0">
                <a:solidFill>
                  <a:schemeClr val="tx1">
                    <a:lumMod val="85000"/>
                    <a:lumOff val="15000"/>
                  </a:schemeClr>
                </a:solidFill>
                <a:effectLst/>
                <a:latin typeface="+mn-lt"/>
                <a:ea typeface="+mn-ea"/>
                <a:cs typeface="+mn-cs"/>
              </a:rPr>
              <a:t>ODR</a:t>
            </a:r>
          </a:p>
          <a:p>
            <a:pPr>
              <a:spcBef>
                <a:spcPct val="20000"/>
              </a:spcBef>
              <a:spcAft>
                <a:spcPts val="600"/>
              </a:spcAft>
              <a:buClr>
                <a:schemeClr val="accent1"/>
              </a:buClr>
              <a:buSzPct val="115000"/>
            </a:pPr>
            <a:r>
              <a:rPr lang="en-US" sz="3200" dirty="0">
                <a:solidFill>
                  <a:schemeClr val="tx1">
                    <a:lumMod val="85000"/>
                    <a:lumOff val="15000"/>
                  </a:schemeClr>
                </a:solidFill>
              </a:rPr>
              <a:t>63 days to first hearing</a:t>
            </a:r>
            <a:endParaRPr lang="en-US" sz="3200" kern="1200" cap="none" dirty="0">
              <a:solidFill>
                <a:schemeClr val="tx1">
                  <a:lumMod val="85000"/>
                  <a:lumOff val="15000"/>
                </a:schemeClr>
              </a:solidFill>
              <a:effectLst/>
              <a:latin typeface="+mn-lt"/>
              <a:ea typeface="+mn-ea"/>
              <a:cs typeface="+mn-cs"/>
            </a:endParaRPr>
          </a:p>
        </p:txBody>
      </p:sp>
    </p:spTree>
    <p:extLst>
      <p:ext uri="{BB962C8B-B14F-4D97-AF65-F5344CB8AC3E}">
        <p14:creationId xmlns:p14="http://schemas.microsoft.com/office/powerpoint/2010/main" val="402152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1.bp.blogspot.com/_TOYX84-JfZs/TC2ctlsXCuI/AAAAAAAAC5M/4fkQZLaLQQA/s1600/GreenlandIceburg-7689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95197"/>
            <a:ext cx="9143999" cy="44234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539561" y="3831652"/>
            <a:ext cx="2616422" cy="300082"/>
          </a:xfrm>
          <a:prstGeom prst="rect">
            <a:avLst/>
          </a:prstGeom>
          <a:noFill/>
        </p:spPr>
        <p:txBody>
          <a:bodyPr wrap="none" rtlCol="0">
            <a:spAutoFit/>
          </a:bodyPr>
          <a:lstStyle/>
          <a:p>
            <a:r>
              <a:rPr lang="en-US" sz="1350" dirty="0">
                <a:solidFill>
                  <a:srgbClr val="FFFF00"/>
                </a:solidFill>
              </a:rPr>
              <a:t>Civil justice problems of the public</a:t>
            </a:r>
          </a:p>
        </p:txBody>
      </p:sp>
      <p:sp>
        <p:nvSpPr>
          <p:cNvPr id="4" name="Right Brace 3"/>
          <p:cNvSpPr/>
          <p:nvPr/>
        </p:nvSpPr>
        <p:spPr>
          <a:xfrm>
            <a:off x="4724400" y="2006175"/>
            <a:ext cx="609600" cy="640793"/>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TextBox 4"/>
          <p:cNvSpPr txBox="1"/>
          <p:nvPr/>
        </p:nvSpPr>
        <p:spPr>
          <a:xfrm>
            <a:off x="5334000" y="2006175"/>
            <a:ext cx="1358064" cy="507831"/>
          </a:xfrm>
          <a:prstGeom prst="rect">
            <a:avLst/>
          </a:prstGeom>
          <a:noFill/>
        </p:spPr>
        <p:txBody>
          <a:bodyPr wrap="none" rtlCol="0">
            <a:spAutoFit/>
          </a:bodyPr>
          <a:lstStyle/>
          <a:p>
            <a:r>
              <a:rPr lang="en-US" sz="1350" dirty="0">
                <a:solidFill>
                  <a:srgbClr val="FFFF00"/>
                </a:solidFill>
              </a:rPr>
              <a:t>What courts and</a:t>
            </a:r>
          </a:p>
          <a:p>
            <a:r>
              <a:rPr lang="en-US" sz="1350" dirty="0">
                <a:solidFill>
                  <a:srgbClr val="FFFF00"/>
                </a:solidFill>
              </a:rPr>
              <a:t>lawyers see</a:t>
            </a:r>
          </a:p>
        </p:txBody>
      </p:sp>
      <p:sp>
        <p:nvSpPr>
          <p:cNvPr id="6" name="Title 5"/>
          <p:cNvSpPr>
            <a:spLocks noGrp="1"/>
          </p:cNvSpPr>
          <p:nvPr>
            <p:ph type="title" idx="4294967295"/>
          </p:nvPr>
        </p:nvSpPr>
        <p:spPr>
          <a:xfrm>
            <a:off x="1123950" y="417060"/>
            <a:ext cx="7200900" cy="1114425"/>
          </a:xfrm>
        </p:spPr>
        <p:txBody>
          <a:bodyPr>
            <a:normAutofit/>
          </a:bodyPr>
          <a:lstStyle/>
          <a:p>
            <a:pPr algn="ctr"/>
            <a:r>
              <a:rPr lang="en-US" sz="2400" dirty="0"/>
              <a:t>Most Civil Justice Problems Do Not Make</a:t>
            </a:r>
            <a:br>
              <a:rPr lang="en-US" sz="2400" dirty="0"/>
            </a:br>
            <a:r>
              <a:rPr lang="en-US" sz="2400" dirty="0"/>
              <a:t>It to the Justice System</a:t>
            </a:r>
          </a:p>
        </p:txBody>
      </p:sp>
      <p:sp>
        <p:nvSpPr>
          <p:cNvPr id="10" name="TextBox 9"/>
          <p:cNvSpPr txBox="1"/>
          <p:nvPr/>
        </p:nvSpPr>
        <p:spPr>
          <a:xfrm>
            <a:off x="6799253" y="1546447"/>
            <a:ext cx="1767626" cy="1131079"/>
          </a:xfrm>
          <a:prstGeom prst="rect">
            <a:avLst/>
          </a:prstGeom>
          <a:noFill/>
        </p:spPr>
        <p:txBody>
          <a:bodyPr wrap="square" rtlCol="0">
            <a:spAutoFit/>
          </a:bodyPr>
          <a:lstStyle/>
          <a:p>
            <a:r>
              <a:rPr lang="en-US" sz="1350" dirty="0">
                <a:solidFill>
                  <a:schemeClr val="bg1"/>
                </a:solidFill>
              </a:rPr>
              <a:t> </a:t>
            </a:r>
          </a:p>
          <a:p>
            <a:r>
              <a:rPr lang="en-US" sz="1350" dirty="0">
                <a:solidFill>
                  <a:schemeClr val="bg1"/>
                </a:solidFill>
              </a:rPr>
              <a:t>USA: 14 to 24% of </a:t>
            </a:r>
          </a:p>
          <a:p>
            <a:r>
              <a:rPr lang="en-US" sz="1350" dirty="0">
                <a:solidFill>
                  <a:schemeClr val="bg1"/>
                </a:solidFill>
              </a:rPr>
              <a:t>people’s</a:t>
            </a:r>
          </a:p>
          <a:p>
            <a:r>
              <a:rPr lang="en-US" sz="1350" dirty="0">
                <a:solidFill>
                  <a:schemeClr val="bg1"/>
                </a:solidFill>
              </a:rPr>
              <a:t>actual justice problems</a:t>
            </a:r>
          </a:p>
        </p:txBody>
      </p:sp>
      <p:sp>
        <p:nvSpPr>
          <p:cNvPr id="13" name="TextBox 12"/>
          <p:cNvSpPr txBox="1"/>
          <p:nvPr/>
        </p:nvSpPr>
        <p:spPr>
          <a:xfrm>
            <a:off x="6799253" y="4537449"/>
            <a:ext cx="1767626" cy="923330"/>
          </a:xfrm>
          <a:prstGeom prst="rect">
            <a:avLst/>
          </a:prstGeom>
          <a:noFill/>
        </p:spPr>
        <p:txBody>
          <a:bodyPr wrap="square" rtlCol="0">
            <a:spAutoFit/>
          </a:bodyPr>
          <a:lstStyle/>
          <a:p>
            <a:r>
              <a:rPr lang="en-US" sz="1350" dirty="0">
                <a:solidFill>
                  <a:schemeClr val="bg1"/>
                </a:solidFill>
              </a:rPr>
              <a:t>USA: 76 to 86% of </a:t>
            </a:r>
          </a:p>
          <a:p>
            <a:r>
              <a:rPr lang="en-US" sz="1350" dirty="0">
                <a:solidFill>
                  <a:schemeClr val="bg1"/>
                </a:solidFill>
              </a:rPr>
              <a:t>people’s</a:t>
            </a:r>
          </a:p>
          <a:p>
            <a:r>
              <a:rPr lang="en-US" sz="1350" dirty="0">
                <a:solidFill>
                  <a:schemeClr val="bg1"/>
                </a:solidFill>
              </a:rPr>
              <a:t>actual justice problems</a:t>
            </a:r>
          </a:p>
        </p:txBody>
      </p:sp>
      <p:sp>
        <p:nvSpPr>
          <p:cNvPr id="7" name="Right Brace 6">
            <a:extLst>
              <a:ext uri="{FF2B5EF4-FFF2-40B4-BE49-F238E27FC236}">
                <a16:creationId xmlns:a16="http://schemas.microsoft.com/office/drawing/2014/main" id="{54F6F3E3-744B-4D18-B6D6-529F6F88E405}"/>
              </a:ext>
            </a:extLst>
          </p:cNvPr>
          <p:cNvSpPr/>
          <p:nvPr/>
        </p:nvSpPr>
        <p:spPr>
          <a:xfrm>
            <a:off x="4870174" y="2720159"/>
            <a:ext cx="1023731" cy="3237052"/>
          </a:xfrm>
          <a:prstGeom prst="rightBrace">
            <a:avLst>
              <a:gd name="adj1" fmla="val 8333"/>
              <a:gd name="adj2" fmla="val 494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0172D3C5-B46B-4F07-9B13-F0AC65F7A401}"/>
              </a:ext>
            </a:extLst>
          </p:cNvPr>
          <p:cNvSpPr txBox="1"/>
          <p:nvPr/>
        </p:nvSpPr>
        <p:spPr>
          <a:xfrm>
            <a:off x="5963337" y="3932211"/>
            <a:ext cx="1345464" cy="715581"/>
          </a:xfrm>
          <a:prstGeom prst="rect">
            <a:avLst/>
          </a:prstGeom>
          <a:noFill/>
        </p:spPr>
        <p:txBody>
          <a:bodyPr wrap="square" rtlCol="0">
            <a:spAutoFit/>
          </a:bodyPr>
          <a:lstStyle/>
          <a:p>
            <a:r>
              <a:rPr lang="en-US" sz="1350" dirty="0">
                <a:solidFill>
                  <a:srgbClr val="FFFF00"/>
                </a:solidFill>
              </a:rPr>
              <a:t>What courts and lawyers never see</a:t>
            </a:r>
          </a:p>
        </p:txBody>
      </p:sp>
      <p:sp>
        <p:nvSpPr>
          <p:cNvPr id="15" name="Left Brace 14">
            <a:extLst>
              <a:ext uri="{FF2B5EF4-FFF2-40B4-BE49-F238E27FC236}">
                <a16:creationId xmlns:a16="http://schemas.microsoft.com/office/drawing/2014/main" id="{06357B01-26E6-3C41-A032-0B84E582792D}"/>
              </a:ext>
            </a:extLst>
          </p:cNvPr>
          <p:cNvSpPr/>
          <p:nvPr/>
        </p:nvSpPr>
        <p:spPr>
          <a:xfrm>
            <a:off x="1068389" y="2006175"/>
            <a:ext cx="545573" cy="3951036"/>
          </a:xfrm>
          <a:prstGeom prst="leftBrace">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954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0" grpId="0"/>
      <p:bldP spid="13" grpId="0"/>
      <p:bldP spid="7" grpId="0" animBg="1"/>
      <p:bldP spid="8"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47" name="Picture 46">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50" name="Picture 49">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52" name="Straight Connector 51">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4" name="Rectangle 53">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7"/>
            <a:ext cx="2047810" cy="998596"/>
          </a:xfrm>
        </p:spPr>
        <p:txBody>
          <a:bodyPr vert="horz" lIns="91440" tIns="45720" rIns="91440" bIns="45720" rtlCol="0" anchor="t">
            <a:normAutofit/>
          </a:bodyPr>
          <a:lstStyle/>
          <a:p>
            <a:r>
              <a:rPr lang="en-US" sz="2800" b="1" kern="1200" cap="none" dirty="0">
                <a:ln w="3175" cmpd="sng">
                  <a:noFill/>
                </a:ln>
                <a:solidFill>
                  <a:srgbClr val="FFFFFF"/>
                </a:solidFill>
                <a:effectLst/>
                <a:latin typeface="+mj-lt"/>
                <a:ea typeface="+mj-ea"/>
                <a:cs typeface="+mj-cs"/>
              </a:rPr>
              <a:t>Key Finding:</a:t>
            </a:r>
            <a:endParaRPr lang="en-US" sz="3700" b="1" kern="1200" cap="none" dirty="0">
              <a:ln w="3175" cmpd="sng">
                <a:noFill/>
              </a:ln>
              <a:solidFill>
                <a:srgbClr val="FFFFFF"/>
              </a:solidFill>
              <a:effectLst/>
              <a:latin typeface="+mj-lt"/>
              <a:ea typeface="+mj-ea"/>
              <a:cs typeface="+mj-cs"/>
            </a:endParaRPr>
          </a:p>
        </p:txBody>
      </p:sp>
      <p:sp>
        <p:nvSpPr>
          <p:cNvPr id="60" name="Rectangle 59">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F004270F-FB11-5F4B-946B-F09EA06F76AF}"/>
              </a:ext>
            </a:extLst>
          </p:cNvPr>
          <p:cNvSpPr txBox="1">
            <a:spLocks/>
          </p:cNvSpPr>
          <p:nvPr/>
        </p:nvSpPr>
        <p:spPr>
          <a:xfrm>
            <a:off x="524257" y="2278003"/>
            <a:ext cx="2523743" cy="3625239"/>
          </a:xfrm>
          <a:prstGeom prst="rect">
            <a:avLst/>
          </a:prstGeom>
          <a:effectLst/>
        </p:spPr>
        <p:txBody>
          <a:bodyPr vert="horz" lIns="91440" tIns="45720" rIns="91440" bIns="45720" rtlCol="0" anchor="t">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FFFFFF"/>
                </a:solidFill>
              </a:rPr>
              <a:t>Prompter Resolution</a:t>
            </a:r>
          </a:p>
          <a:p>
            <a:endParaRPr lang="en-US" sz="3600" b="1" dirty="0">
              <a:solidFill>
                <a:srgbClr val="FFFFFF"/>
              </a:solidFill>
            </a:endParaRPr>
          </a:p>
        </p:txBody>
      </p:sp>
      <p:sp>
        <p:nvSpPr>
          <p:cNvPr id="4" name="Down Arrow 3">
            <a:extLst>
              <a:ext uri="{FF2B5EF4-FFF2-40B4-BE49-F238E27FC236}">
                <a16:creationId xmlns:a16="http://schemas.microsoft.com/office/drawing/2014/main" id="{92382127-8FF7-0B46-A2D9-0386EE71F1AD}"/>
              </a:ext>
            </a:extLst>
          </p:cNvPr>
          <p:cNvSpPr/>
          <p:nvPr/>
        </p:nvSpPr>
        <p:spPr>
          <a:xfrm>
            <a:off x="3962400" y="538905"/>
            <a:ext cx="3879819" cy="5849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58% Decrease in time to disposition</a:t>
            </a:r>
          </a:p>
        </p:txBody>
      </p:sp>
    </p:spTree>
    <p:extLst>
      <p:ext uri="{BB962C8B-B14F-4D97-AF65-F5344CB8AC3E}">
        <p14:creationId xmlns:p14="http://schemas.microsoft.com/office/powerpoint/2010/main" val="1064496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47" name="Picture 46">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50" name="Picture 49">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52" name="Straight Connector 51">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4" name="Rectangle 53">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7"/>
            <a:ext cx="2047810" cy="998596"/>
          </a:xfrm>
        </p:spPr>
        <p:txBody>
          <a:bodyPr vert="horz" lIns="91440" tIns="45720" rIns="91440" bIns="45720" rtlCol="0" anchor="t">
            <a:normAutofit/>
          </a:bodyPr>
          <a:lstStyle/>
          <a:p>
            <a:r>
              <a:rPr lang="en-US" sz="2800" b="1" kern="1200" cap="none" dirty="0">
                <a:ln w="3175" cmpd="sng">
                  <a:noFill/>
                </a:ln>
                <a:solidFill>
                  <a:srgbClr val="FFFFFF"/>
                </a:solidFill>
                <a:effectLst/>
                <a:latin typeface="+mj-lt"/>
                <a:ea typeface="+mj-ea"/>
                <a:cs typeface="+mj-cs"/>
              </a:rPr>
              <a:t>Key Finding:</a:t>
            </a:r>
            <a:endParaRPr lang="en-US" sz="3700" b="1" kern="1200" cap="none" dirty="0">
              <a:ln w="3175" cmpd="sng">
                <a:noFill/>
              </a:ln>
              <a:solidFill>
                <a:srgbClr val="FFFFFF"/>
              </a:solidFill>
              <a:effectLst/>
              <a:latin typeface="+mj-lt"/>
              <a:ea typeface="+mj-ea"/>
              <a:cs typeface="+mj-cs"/>
            </a:endParaRPr>
          </a:p>
        </p:txBody>
      </p:sp>
      <p:sp>
        <p:nvSpPr>
          <p:cNvPr id="60" name="Rectangle 59">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F004270F-FB11-5F4B-946B-F09EA06F76AF}"/>
              </a:ext>
            </a:extLst>
          </p:cNvPr>
          <p:cNvSpPr txBox="1">
            <a:spLocks/>
          </p:cNvSpPr>
          <p:nvPr/>
        </p:nvSpPr>
        <p:spPr>
          <a:xfrm>
            <a:off x="571129" y="2278003"/>
            <a:ext cx="2432366" cy="3625239"/>
          </a:xfrm>
          <a:prstGeom prst="rect">
            <a:avLst/>
          </a:prstGeom>
          <a:effectLst/>
        </p:spPr>
        <p:txBody>
          <a:bodyPr vert="horz" lIns="91440" tIns="45720" rIns="91440" bIns="45720" rtlCol="0" anchor="t">
            <a:normAutofit lnSpcReduction="100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FFFFFF"/>
                </a:solidFill>
              </a:rPr>
              <a:t>Prompter Resolution</a:t>
            </a:r>
          </a:p>
          <a:p>
            <a:endParaRPr lang="en-US" sz="3600" b="1" dirty="0">
              <a:solidFill>
                <a:srgbClr val="FFFFFF"/>
              </a:solidFill>
            </a:endParaRPr>
          </a:p>
          <a:p>
            <a:r>
              <a:rPr lang="en-US" sz="3600" b="1" dirty="0">
                <a:solidFill>
                  <a:srgbClr val="FFFFFF"/>
                </a:solidFill>
              </a:rPr>
              <a:t>Days from </a:t>
            </a:r>
            <a:r>
              <a:rPr lang="en-US" sz="3600" b="1" u="sng" dirty="0">
                <a:solidFill>
                  <a:srgbClr val="FFFFFF"/>
                </a:solidFill>
              </a:rPr>
              <a:t>filing</a:t>
            </a:r>
            <a:r>
              <a:rPr lang="en-US" sz="3600" b="1" dirty="0">
                <a:solidFill>
                  <a:srgbClr val="FFFFFF"/>
                </a:solidFill>
              </a:rPr>
              <a:t> to first  hearing</a:t>
            </a:r>
          </a:p>
        </p:txBody>
      </p:sp>
      <p:sp>
        <p:nvSpPr>
          <p:cNvPr id="15" name="Rectangle 14">
            <a:extLst>
              <a:ext uri="{FF2B5EF4-FFF2-40B4-BE49-F238E27FC236}">
                <a16:creationId xmlns:a16="http://schemas.microsoft.com/office/drawing/2014/main" id="{78A47B19-2F15-B540-8506-F6BB388AEF3E}"/>
              </a:ext>
            </a:extLst>
          </p:cNvPr>
          <p:cNvSpPr/>
          <p:nvPr/>
        </p:nvSpPr>
        <p:spPr>
          <a:xfrm>
            <a:off x="3853318" y="469901"/>
            <a:ext cx="4465222" cy="5778500"/>
          </a:xfrm>
          <a:prstGeom prst="rect">
            <a:avLst/>
          </a:prstGeom>
          <a:ln>
            <a:solidFill>
              <a:schemeClr val="tx1"/>
            </a:solidFill>
          </a:ln>
        </p:spPr>
        <p:txBody>
          <a:bodyPr vert="horz" lIns="91440" tIns="45720" rIns="91440" bIns="45720" rtlCol="0" anchor="ctr">
            <a:normAutofit/>
          </a:bodyPr>
          <a:lstStyle/>
          <a:p>
            <a:pPr>
              <a:spcBef>
                <a:spcPct val="20000"/>
              </a:spcBef>
              <a:spcAft>
                <a:spcPts val="600"/>
              </a:spcAft>
              <a:buClr>
                <a:schemeClr val="accent1"/>
              </a:buClr>
              <a:buSzPct val="115000"/>
            </a:pPr>
            <a:r>
              <a:rPr lang="en-US" sz="3200" b="1" kern="1200" cap="none" dirty="0">
                <a:solidFill>
                  <a:schemeClr val="tx1">
                    <a:lumMod val="85000"/>
                    <a:lumOff val="15000"/>
                  </a:schemeClr>
                </a:solidFill>
                <a:effectLst/>
                <a:latin typeface="+mn-lt"/>
                <a:ea typeface="+mn-ea"/>
                <a:cs typeface="+mn-cs"/>
              </a:rPr>
              <a:t>ODR as of 11/2019</a:t>
            </a:r>
          </a:p>
          <a:p>
            <a:pPr>
              <a:spcBef>
                <a:spcPct val="20000"/>
              </a:spcBef>
              <a:spcAft>
                <a:spcPts val="600"/>
              </a:spcAft>
              <a:buClr>
                <a:schemeClr val="accent1"/>
              </a:buClr>
              <a:buSzPct val="115000"/>
            </a:pPr>
            <a:r>
              <a:rPr lang="en-US" sz="3200" dirty="0">
                <a:solidFill>
                  <a:schemeClr val="tx1">
                    <a:lumMod val="85000"/>
                    <a:lumOff val="15000"/>
                  </a:schemeClr>
                </a:solidFill>
              </a:rPr>
              <a:t>~ 2,000 cases filed.</a:t>
            </a:r>
          </a:p>
          <a:p>
            <a:pPr>
              <a:spcBef>
                <a:spcPct val="20000"/>
              </a:spcBef>
              <a:spcAft>
                <a:spcPts val="600"/>
              </a:spcAft>
              <a:buClr>
                <a:schemeClr val="accent1"/>
              </a:buClr>
              <a:buSzPct val="115000"/>
            </a:pPr>
            <a:r>
              <a:rPr lang="en-US" sz="3200" dirty="0">
                <a:solidFill>
                  <a:schemeClr val="tx1">
                    <a:lumMod val="85000"/>
                    <a:lumOff val="15000"/>
                  </a:schemeClr>
                </a:solidFill>
              </a:rPr>
              <a:t>Return of service in ~1,500</a:t>
            </a:r>
          </a:p>
          <a:p>
            <a:pPr>
              <a:spcBef>
                <a:spcPct val="20000"/>
              </a:spcBef>
              <a:spcAft>
                <a:spcPts val="600"/>
              </a:spcAft>
              <a:buClr>
                <a:schemeClr val="accent1"/>
              </a:buClr>
              <a:buSzPct val="115000"/>
            </a:pPr>
            <a:r>
              <a:rPr lang="en-US" sz="3200" dirty="0">
                <a:solidFill>
                  <a:schemeClr val="tx1">
                    <a:lumMod val="85000"/>
                    <a:lumOff val="15000"/>
                  </a:schemeClr>
                </a:solidFill>
              </a:rPr>
              <a:t>Many plaintiffs in the pilot are bulk filers.</a:t>
            </a:r>
          </a:p>
          <a:p>
            <a:pPr>
              <a:spcBef>
                <a:spcPct val="20000"/>
              </a:spcBef>
              <a:spcAft>
                <a:spcPts val="600"/>
              </a:spcAft>
              <a:buClr>
                <a:schemeClr val="accent1"/>
              </a:buClr>
              <a:buSzPct val="115000"/>
            </a:pPr>
            <a:r>
              <a:rPr lang="en-US" sz="3200" dirty="0">
                <a:solidFill>
                  <a:schemeClr val="tx1">
                    <a:lumMod val="85000"/>
                    <a:lumOff val="15000"/>
                  </a:schemeClr>
                </a:solidFill>
              </a:rPr>
              <a:t>Only </a:t>
            </a:r>
            <a:r>
              <a:rPr lang="en-US" sz="3200" b="1" dirty="0">
                <a:solidFill>
                  <a:schemeClr val="tx1">
                    <a:lumMod val="85000"/>
                    <a:lumOff val="15000"/>
                  </a:schemeClr>
                </a:solidFill>
              </a:rPr>
              <a:t>28 parties </a:t>
            </a:r>
            <a:r>
              <a:rPr lang="en-US" sz="3200" dirty="0">
                <a:solidFill>
                  <a:schemeClr val="tx1">
                    <a:lumMod val="85000"/>
                    <a:lumOff val="15000"/>
                  </a:schemeClr>
                </a:solidFill>
              </a:rPr>
              <a:t>have opted out.</a:t>
            </a:r>
          </a:p>
          <a:p>
            <a:pPr>
              <a:spcBef>
                <a:spcPct val="20000"/>
              </a:spcBef>
              <a:spcAft>
                <a:spcPts val="600"/>
              </a:spcAft>
              <a:buClr>
                <a:schemeClr val="accent1"/>
              </a:buClr>
              <a:buSzPct val="115000"/>
            </a:pPr>
            <a:endParaRPr lang="en-US" sz="3200" dirty="0">
              <a:solidFill>
                <a:schemeClr val="tx1">
                  <a:lumMod val="85000"/>
                  <a:lumOff val="15000"/>
                </a:schemeClr>
              </a:solidFill>
            </a:endParaRPr>
          </a:p>
        </p:txBody>
      </p:sp>
    </p:spTree>
    <p:extLst>
      <p:ext uri="{BB962C8B-B14F-4D97-AF65-F5344CB8AC3E}">
        <p14:creationId xmlns:p14="http://schemas.microsoft.com/office/powerpoint/2010/main" val="131814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sz="4000" b="1">
                <a:solidFill>
                  <a:srgbClr val="262626"/>
                </a:solidFill>
              </a:rPr>
              <a:t>An ODR Road Map—Step 1</a:t>
            </a:r>
          </a:p>
        </p:txBody>
      </p:sp>
      <p:graphicFrame>
        <p:nvGraphicFramePr>
          <p:cNvPr id="5" name="Content Placeholder 2">
            <a:extLst>
              <a:ext uri="{FF2B5EF4-FFF2-40B4-BE49-F238E27FC236}">
                <a16:creationId xmlns:a16="http://schemas.microsoft.com/office/drawing/2014/main" id="{5CACAD97-240F-4AB5-94D8-40A2E64CD87E}"/>
              </a:ext>
            </a:extLst>
          </p:cNvPr>
          <p:cNvGraphicFramePr>
            <a:graphicFrameLocks noGrp="1"/>
          </p:cNvGraphicFramePr>
          <p:nvPr>
            <p:ph idx="1"/>
            <p:extLst>
              <p:ext uri="{D42A27DB-BD31-4B8C-83A1-F6EECF244321}">
                <p14:modId xmlns:p14="http://schemas.microsoft.com/office/powerpoint/2010/main" val="1697985888"/>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650579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sz="4000" b="1">
                <a:solidFill>
                  <a:srgbClr val="262626"/>
                </a:solidFill>
              </a:rPr>
              <a:t>An ODR Road Map—Step 2</a:t>
            </a:r>
          </a:p>
        </p:txBody>
      </p:sp>
      <p:graphicFrame>
        <p:nvGraphicFramePr>
          <p:cNvPr id="5" name="Content Placeholder 2">
            <a:extLst>
              <a:ext uri="{FF2B5EF4-FFF2-40B4-BE49-F238E27FC236}">
                <a16:creationId xmlns:a16="http://schemas.microsoft.com/office/drawing/2014/main" id="{4D119258-77C6-4C1D-8FA7-9198FFD10A4B}"/>
              </a:ext>
            </a:extLst>
          </p:cNvPr>
          <p:cNvGraphicFramePr>
            <a:graphicFrameLocks noGrp="1"/>
          </p:cNvGraphicFramePr>
          <p:nvPr>
            <p:ph idx="1"/>
            <p:extLst>
              <p:ext uri="{D42A27DB-BD31-4B8C-83A1-F6EECF244321}">
                <p14:modId xmlns:p14="http://schemas.microsoft.com/office/powerpoint/2010/main" val="3977400380"/>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21037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sz="4000" b="1">
                <a:solidFill>
                  <a:srgbClr val="262626"/>
                </a:solidFill>
              </a:rPr>
              <a:t>An ODR Road Map—Step 3</a:t>
            </a:r>
          </a:p>
        </p:txBody>
      </p:sp>
      <p:graphicFrame>
        <p:nvGraphicFramePr>
          <p:cNvPr id="5" name="Content Placeholder 2">
            <a:extLst>
              <a:ext uri="{FF2B5EF4-FFF2-40B4-BE49-F238E27FC236}">
                <a16:creationId xmlns:a16="http://schemas.microsoft.com/office/drawing/2014/main" id="{FB4EDF7F-8DCF-481A-BBEF-A665B6259C01}"/>
              </a:ext>
            </a:extLst>
          </p:cNvPr>
          <p:cNvGraphicFramePr>
            <a:graphicFrameLocks noGrp="1"/>
          </p:cNvGraphicFramePr>
          <p:nvPr>
            <p:ph idx="1"/>
            <p:extLst>
              <p:ext uri="{D42A27DB-BD31-4B8C-83A1-F6EECF244321}">
                <p14:modId xmlns:p14="http://schemas.microsoft.com/office/powerpoint/2010/main" val="13932873"/>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80371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953"/>
            <a:ext cx="9144000" cy="6084094"/>
          </a:xfrm>
          <a:prstGeom prst="rect">
            <a:avLst/>
          </a:prstGeom>
        </p:spPr>
      </p:pic>
    </p:spTree>
    <p:extLst>
      <p:ext uri="{BB962C8B-B14F-4D97-AF65-F5344CB8AC3E}">
        <p14:creationId xmlns:p14="http://schemas.microsoft.com/office/powerpoint/2010/main" val="3768012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953"/>
            <a:ext cx="9144000" cy="6084094"/>
          </a:xfrm>
          <a:prstGeom prst="rect">
            <a:avLst/>
          </a:prstGeom>
        </p:spPr>
      </p:pic>
    </p:spTree>
    <p:extLst>
      <p:ext uri="{BB962C8B-B14F-4D97-AF65-F5344CB8AC3E}">
        <p14:creationId xmlns:p14="http://schemas.microsoft.com/office/powerpoint/2010/main" val="3685423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953"/>
            <a:ext cx="9144000" cy="6084094"/>
          </a:xfrm>
          <a:prstGeom prst="rect">
            <a:avLst/>
          </a:prstGeom>
        </p:spPr>
      </p:pic>
    </p:spTree>
    <p:extLst>
      <p:ext uri="{BB962C8B-B14F-4D97-AF65-F5344CB8AC3E}">
        <p14:creationId xmlns:p14="http://schemas.microsoft.com/office/powerpoint/2010/main" val="389637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953"/>
            <a:ext cx="9144000" cy="6084094"/>
          </a:xfrm>
          <a:prstGeom prst="rect">
            <a:avLst/>
          </a:prstGeom>
        </p:spPr>
      </p:pic>
    </p:spTree>
    <p:extLst>
      <p:ext uri="{BB962C8B-B14F-4D97-AF65-F5344CB8AC3E}">
        <p14:creationId xmlns:p14="http://schemas.microsoft.com/office/powerpoint/2010/main" val="871346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953"/>
            <a:ext cx="9144000" cy="6084094"/>
          </a:xfrm>
          <a:prstGeom prst="rect">
            <a:avLst/>
          </a:prstGeom>
        </p:spPr>
      </p:pic>
    </p:spTree>
    <p:extLst>
      <p:ext uri="{BB962C8B-B14F-4D97-AF65-F5344CB8AC3E}">
        <p14:creationId xmlns:p14="http://schemas.microsoft.com/office/powerpoint/2010/main" val="153852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8EBAC17-5E5C-854F-97F0-FF48A3DD0E1D}"/>
              </a:ext>
            </a:extLst>
          </p:cNvPr>
          <p:cNvSpPr txBox="1">
            <a:spLocks/>
          </p:cNvSpPr>
          <p:nvPr/>
        </p:nvSpPr>
        <p:spPr>
          <a:xfrm>
            <a:off x="1676400" y="762000"/>
            <a:ext cx="5791200" cy="5244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solidFill>
                  <a:schemeClr val="tx1"/>
                </a:solidFill>
              </a:rPr>
              <a:t>Bangalore Principles</a:t>
            </a:r>
          </a:p>
        </p:txBody>
      </p:sp>
      <p:sp>
        <p:nvSpPr>
          <p:cNvPr id="3" name="Content Placeholder 6">
            <a:extLst>
              <a:ext uri="{FF2B5EF4-FFF2-40B4-BE49-F238E27FC236}">
                <a16:creationId xmlns:a16="http://schemas.microsoft.com/office/drawing/2014/main" id="{220D395A-9A81-7547-B6E0-4E80B6642A48}"/>
              </a:ext>
            </a:extLst>
          </p:cNvPr>
          <p:cNvSpPr txBox="1">
            <a:spLocks/>
          </p:cNvSpPr>
          <p:nvPr/>
        </p:nvSpPr>
        <p:spPr>
          <a:xfrm>
            <a:off x="762000" y="1752600"/>
            <a:ext cx="7391400" cy="438934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675"/>
              </a:spcBef>
              <a:spcAft>
                <a:spcPts val="338"/>
              </a:spcAft>
              <a:buFont typeface="Wingdings" pitchFamily="2" charset="2"/>
              <a:buChar char="ü"/>
            </a:pPr>
            <a:r>
              <a:rPr lang="en-US" sz="2000" dirty="0"/>
              <a:t>“</a:t>
            </a:r>
            <a:r>
              <a:rPr lang="en-GB" sz="2000" dirty="0"/>
              <a:t>Even when all other protections fail, the judiciary provides a bulwark to the public against any encroachments on rights and freedoms under the law”</a:t>
            </a:r>
          </a:p>
          <a:p>
            <a:pPr>
              <a:spcBef>
                <a:spcPts val="675"/>
              </a:spcBef>
              <a:spcAft>
                <a:spcPts val="338"/>
              </a:spcAft>
              <a:buFont typeface="Wingdings" pitchFamily="2" charset="2"/>
              <a:buChar char=""/>
            </a:pPr>
            <a:r>
              <a:rPr lang="en-GB" sz="2000" dirty="0"/>
              <a:t>Rights and freedoms are “human rights”</a:t>
            </a:r>
          </a:p>
          <a:p>
            <a:pPr>
              <a:spcBef>
                <a:spcPts val="675"/>
              </a:spcBef>
              <a:spcAft>
                <a:spcPts val="338"/>
              </a:spcAft>
              <a:buFont typeface="Wingdings" pitchFamily="2" charset="2"/>
              <a:buChar char=""/>
            </a:pPr>
            <a:r>
              <a:rPr lang="en-GB" sz="2000" dirty="0"/>
              <a:t>Giving access to justice &amp; rendering justice to millions of people deprived from remedy forms part of the judicial integrity, because if we cannot ensure that people have access to justice and that we are delivering justice, what purpose do the 6 values serve? </a:t>
            </a:r>
            <a:endParaRPr lang="fr-FR" sz="2000" dirty="0"/>
          </a:p>
          <a:p>
            <a:pPr>
              <a:spcBef>
                <a:spcPts val="675"/>
              </a:spcBef>
              <a:spcAft>
                <a:spcPts val="338"/>
              </a:spcAft>
              <a:buFont typeface="Wingdings" pitchFamily="2" charset="2"/>
              <a:buChar char=""/>
            </a:pPr>
            <a:r>
              <a:rPr lang="en-US" sz="2000" dirty="0"/>
              <a:t>It is our role to contribute to resolve disputes by giving access to justice while respecting the values of judicial integrity</a:t>
            </a:r>
            <a:endParaRPr lang="fr-FR" sz="2000" dirty="0"/>
          </a:p>
        </p:txBody>
      </p:sp>
    </p:spTree>
    <p:extLst>
      <p:ext uri="{BB962C8B-B14F-4D97-AF65-F5344CB8AC3E}">
        <p14:creationId xmlns:p14="http://schemas.microsoft.com/office/powerpoint/2010/main" val="4211945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953"/>
            <a:ext cx="9144000" cy="6084094"/>
          </a:xfrm>
          <a:prstGeom prst="rect">
            <a:avLst/>
          </a:prstGeom>
        </p:spPr>
      </p:pic>
    </p:spTree>
    <p:extLst>
      <p:ext uri="{BB962C8B-B14F-4D97-AF65-F5344CB8AC3E}">
        <p14:creationId xmlns:p14="http://schemas.microsoft.com/office/powerpoint/2010/main" val="2630103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953"/>
            <a:ext cx="9144000" cy="6084094"/>
          </a:xfrm>
          <a:prstGeom prst="rect">
            <a:avLst/>
          </a:prstGeom>
        </p:spPr>
      </p:pic>
    </p:spTree>
    <p:extLst>
      <p:ext uri="{BB962C8B-B14F-4D97-AF65-F5344CB8AC3E}">
        <p14:creationId xmlns:p14="http://schemas.microsoft.com/office/powerpoint/2010/main" val="2256239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953"/>
            <a:ext cx="9144000" cy="6084094"/>
          </a:xfrm>
          <a:prstGeom prst="rect">
            <a:avLst/>
          </a:prstGeom>
        </p:spPr>
      </p:pic>
    </p:spTree>
    <p:extLst>
      <p:ext uri="{BB962C8B-B14F-4D97-AF65-F5344CB8AC3E}">
        <p14:creationId xmlns:p14="http://schemas.microsoft.com/office/powerpoint/2010/main" val="76072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953"/>
            <a:ext cx="9144000" cy="6084094"/>
          </a:xfrm>
          <a:prstGeom prst="rect">
            <a:avLst/>
          </a:prstGeom>
        </p:spPr>
      </p:pic>
    </p:spTree>
    <p:extLst>
      <p:ext uri="{BB962C8B-B14F-4D97-AF65-F5344CB8AC3E}">
        <p14:creationId xmlns:p14="http://schemas.microsoft.com/office/powerpoint/2010/main" val="4234462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5819"/>
            <a:ext cx="9144000" cy="5186362"/>
          </a:xfrm>
          <a:prstGeom prst="rect">
            <a:avLst/>
          </a:prstGeom>
        </p:spPr>
      </p:pic>
    </p:spTree>
    <p:extLst>
      <p:ext uri="{BB962C8B-B14F-4D97-AF65-F5344CB8AC3E}">
        <p14:creationId xmlns:p14="http://schemas.microsoft.com/office/powerpoint/2010/main" val="2837816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953"/>
            <a:ext cx="9144000" cy="6084094"/>
          </a:xfrm>
          <a:prstGeom prst="rect">
            <a:avLst/>
          </a:prstGeom>
        </p:spPr>
      </p:pic>
    </p:spTree>
    <p:extLst>
      <p:ext uri="{BB962C8B-B14F-4D97-AF65-F5344CB8AC3E}">
        <p14:creationId xmlns:p14="http://schemas.microsoft.com/office/powerpoint/2010/main" val="147488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7277"/>
            <a:ext cx="8305800" cy="4525963"/>
          </a:xfrm>
        </p:spPr>
        <p:txBody>
          <a:bodyPr>
            <a:normAutofit/>
          </a:bodyPr>
          <a:lstStyle/>
          <a:p>
            <a:pPr marL="0" indent="0" algn="ctr">
              <a:buNone/>
            </a:pPr>
            <a:r>
              <a:rPr lang="en-US" sz="9600" b="1" dirty="0">
                <a:solidFill>
                  <a:schemeClr val="accent1"/>
                </a:solidFill>
              </a:rPr>
              <a:t>UX Study</a:t>
            </a:r>
          </a:p>
        </p:txBody>
      </p:sp>
    </p:spTree>
    <p:extLst>
      <p:ext uri="{BB962C8B-B14F-4D97-AF65-F5344CB8AC3E}">
        <p14:creationId xmlns:p14="http://schemas.microsoft.com/office/powerpoint/2010/main" val="770468628"/>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7277"/>
            <a:ext cx="8305800" cy="4525963"/>
          </a:xfrm>
        </p:spPr>
        <p:txBody>
          <a:bodyPr>
            <a:normAutofit/>
          </a:bodyPr>
          <a:lstStyle/>
          <a:p>
            <a:pPr marL="0" indent="0" algn="ctr">
              <a:buNone/>
            </a:pPr>
            <a:r>
              <a:rPr lang="en-US" sz="9600" b="1" dirty="0">
                <a:solidFill>
                  <a:schemeClr val="accent1"/>
                </a:solidFill>
              </a:rPr>
              <a:t>Virtual Hearings Study</a:t>
            </a:r>
          </a:p>
        </p:txBody>
      </p:sp>
    </p:spTree>
    <p:extLst>
      <p:ext uri="{BB962C8B-B14F-4D97-AF65-F5344CB8AC3E}">
        <p14:creationId xmlns:p14="http://schemas.microsoft.com/office/powerpoint/2010/main" val="3993111945"/>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7277"/>
            <a:ext cx="8305800" cy="4525963"/>
          </a:xfrm>
        </p:spPr>
        <p:txBody>
          <a:bodyPr>
            <a:normAutofit/>
          </a:bodyPr>
          <a:lstStyle/>
          <a:p>
            <a:pPr marL="0" indent="0" algn="ctr">
              <a:buNone/>
            </a:pPr>
            <a:r>
              <a:rPr lang="en-US" sz="9600" b="1" dirty="0">
                <a:solidFill>
                  <a:schemeClr val="accent1"/>
                </a:solidFill>
              </a:rPr>
              <a:t>New Jersey</a:t>
            </a:r>
          </a:p>
        </p:txBody>
      </p:sp>
    </p:spTree>
    <p:extLst>
      <p:ext uri="{BB962C8B-B14F-4D97-AF65-F5344CB8AC3E}">
        <p14:creationId xmlns:p14="http://schemas.microsoft.com/office/powerpoint/2010/main" val="357223005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7277"/>
            <a:ext cx="8305800" cy="4525963"/>
          </a:xfrm>
        </p:spPr>
        <p:txBody>
          <a:bodyPr>
            <a:normAutofit/>
          </a:bodyPr>
          <a:lstStyle/>
          <a:p>
            <a:pPr marL="0" indent="0" algn="ctr">
              <a:buNone/>
            </a:pPr>
            <a:r>
              <a:rPr lang="en-US" sz="9600" b="1" dirty="0">
                <a:solidFill>
                  <a:schemeClr val="accent1"/>
                </a:solidFill>
              </a:rPr>
              <a:t>Connecticut</a:t>
            </a:r>
          </a:p>
        </p:txBody>
      </p:sp>
    </p:spTree>
    <p:extLst>
      <p:ext uri="{BB962C8B-B14F-4D97-AF65-F5344CB8AC3E}">
        <p14:creationId xmlns:p14="http://schemas.microsoft.com/office/powerpoint/2010/main" val="274249531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0652614-78A8-A040-9B05-08AC21073105}"/>
              </a:ext>
            </a:extLst>
          </p:cNvPr>
          <p:cNvSpPr txBox="1">
            <a:spLocks/>
          </p:cNvSpPr>
          <p:nvPr/>
        </p:nvSpPr>
        <p:spPr>
          <a:xfrm>
            <a:off x="2133600" y="838200"/>
            <a:ext cx="4130225" cy="494671"/>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solidFill>
                  <a:schemeClr val="tx1"/>
                </a:solidFill>
              </a:rPr>
              <a:t>Access to Justice</a:t>
            </a:r>
          </a:p>
        </p:txBody>
      </p:sp>
      <p:sp>
        <p:nvSpPr>
          <p:cNvPr id="3" name="Content Placeholder 6">
            <a:extLst>
              <a:ext uri="{FF2B5EF4-FFF2-40B4-BE49-F238E27FC236}">
                <a16:creationId xmlns:a16="http://schemas.microsoft.com/office/drawing/2014/main" id="{7A5E3165-6402-2A4B-85CE-D415AB17783B}"/>
              </a:ext>
            </a:extLst>
          </p:cNvPr>
          <p:cNvSpPr txBox="1">
            <a:spLocks/>
          </p:cNvSpPr>
          <p:nvPr/>
        </p:nvSpPr>
        <p:spPr>
          <a:xfrm>
            <a:off x="1219200" y="1828800"/>
            <a:ext cx="6934200" cy="472440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675"/>
              </a:spcBef>
              <a:spcAft>
                <a:spcPts val="338"/>
              </a:spcAft>
              <a:buFont typeface="Wingdings" pitchFamily="2" charset="2"/>
              <a:buChar char=""/>
            </a:pPr>
            <a:r>
              <a:rPr lang="en-US" sz="2000" dirty="0"/>
              <a:t>Access to justice and access to Internet are human rights</a:t>
            </a:r>
          </a:p>
          <a:p>
            <a:pPr>
              <a:spcBef>
                <a:spcPts val="675"/>
              </a:spcBef>
              <a:spcAft>
                <a:spcPts val="338"/>
              </a:spcAft>
              <a:buFont typeface="Wingdings" pitchFamily="2" charset="2"/>
              <a:buChar char=""/>
            </a:pPr>
            <a:r>
              <a:rPr lang="en-GB" sz="2000" dirty="0"/>
              <a:t>Impeding access to justice equates to denial of justice</a:t>
            </a:r>
          </a:p>
          <a:p>
            <a:pPr>
              <a:spcBef>
                <a:spcPts val="675"/>
              </a:spcBef>
              <a:spcAft>
                <a:spcPts val="338"/>
              </a:spcAft>
              <a:buFont typeface="Wingdings" pitchFamily="2" charset="2"/>
              <a:buChar char=""/>
            </a:pPr>
            <a:r>
              <a:rPr lang="en-GB" sz="2000" dirty="0"/>
              <a:t>Giving access to public &amp; private justice </a:t>
            </a:r>
            <a:r>
              <a:rPr lang="fr-FR" sz="2000" dirty="0"/>
              <a:t>online </a:t>
            </a:r>
            <a:r>
              <a:rPr lang="en-US" sz="2000" dirty="0"/>
              <a:t>contributes</a:t>
            </a:r>
            <a:r>
              <a:rPr lang="en-GB" sz="2000" dirty="0">
                <a:sym typeface="Wingdings"/>
              </a:rPr>
              <a:t> </a:t>
            </a:r>
            <a:r>
              <a:rPr lang="en-GB" sz="2000" dirty="0"/>
              <a:t>to cure denials to many people who have no other means to seek remedy </a:t>
            </a:r>
          </a:p>
          <a:p>
            <a:pPr>
              <a:spcBef>
                <a:spcPts val="675"/>
              </a:spcBef>
              <a:spcAft>
                <a:spcPts val="338"/>
              </a:spcAft>
              <a:buFont typeface="Wingdings" pitchFamily="2" charset="2"/>
              <a:buChar char=""/>
            </a:pPr>
            <a:r>
              <a:rPr lang="en-GB" sz="2000" dirty="0"/>
              <a:t>No longer sustainable to keep technology outside of court rooms</a:t>
            </a:r>
          </a:p>
          <a:p>
            <a:pPr>
              <a:spcBef>
                <a:spcPts val="675"/>
              </a:spcBef>
              <a:spcAft>
                <a:spcPts val="338"/>
              </a:spcAft>
              <a:buFont typeface="Wingdings" pitchFamily="2" charset="2"/>
              <a:buChar char=""/>
            </a:pPr>
            <a:r>
              <a:rPr lang="en-GB" sz="2000" dirty="0"/>
              <a:t>ODR assists judges with dealing with small and medium claims so that they can concentrate on more pressing matters</a:t>
            </a:r>
          </a:p>
          <a:p>
            <a:pPr>
              <a:spcBef>
                <a:spcPts val="675"/>
              </a:spcBef>
              <a:spcAft>
                <a:spcPts val="338"/>
              </a:spcAft>
              <a:buFont typeface="Wingdings" pitchFamily="2" charset="2"/>
              <a:buChar char=""/>
            </a:pPr>
            <a:r>
              <a:rPr lang="en-GB" sz="2000" dirty="0"/>
              <a:t>We walked on the moon, yet justice is not online! Give access to justice online now and not in 2100</a:t>
            </a:r>
          </a:p>
        </p:txBody>
      </p:sp>
    </p:spTree>
    <p:extLst>
      <p:ext uri="{BB962C8B-B14F-4D97-AF65-F5344CB8AC3E}">
        <p14:creationId xmlns:p14="http://schemas.microsoft.com/office/powerpoint/2010/main" val="2111273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7277"/>
            <a:ext cx="8305800" cy="4525963"/>
          </a:xfrm>
        </p:spPr>
        <p:txBody>
          <a:bodyPr>
            <a:normAutofit/>
          </a:bodyPr>
          <a:lstStyle/>
          <a:p>
            <a:pPr marL="0" indent="0" algn="ctr">
              <a:buNone/>
            </a:pPr>
            <a:r>
              <a:rPr lang="en-US" sz="9600" b="1" dirty="0">
                <a:solidFill>
                  <a:schemeClr val="accent1"/>
                </a:solidFill>
              </a:rPr>
              <a:t>Michigan</a:t>
            </a:r>
          </a:p>
        </p:txBody>
      </p:sp>
    </p:spTree>
    <p:extLst>
      <p:ext uri="{BB962C8B-B14F-4D97-AF65-F5344CB8AC3E}">
        <p14:creationId xmlns:p14="http://schemas.microsoft.com/office/powerpoint/2010/main" val="346439630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7277"/>
            <a:ext cx="8305800" cy="4525963"/>
          </a:xfrm>
        </p:spPr>
        <p:txBody>
          <a:bodyPr>
            <a:normAutofit/>
          </a:bodyPr>
          <a:lstStyle/>
          <a:p>
            <a:pPr marL="0" indent="0" algn="ctr">
              <a:buNone/>
            </a:pPr>
            <a:r>
              <a:rPr lang="en-US" sz="9600" b="1" dirty="0">
                <a:solidFill>
                  <a:schemeClr val="accent1"/>
                </a:solidFill>
              </a:rPr>
              <a:t>Case Types</a:t>
            </a:r>
          </a:p>
        </p:txBody>
      </p:sp>
    </p:spTree>
    <p:extLst>
      <p:ext uri="{BB962C8B-B14F-4D97-AF65-F5344CB8AC3E}">
        <p14:creationId xmlns:p14="http://schemas.microsoft.com/office/powerpoint/2010/main" val="1462363713"/>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11"/>
        <p:cNvGrpSpPr/>
        <p:nvPr/>
      </p:nvGrpSpPr>
      <p:grpSpPr>
        <a:xfrm>
          <a:off x="0" y="0"/>
          <a:ext cx="0" cy="0"/>
          <a:chOff x="0" y="0"/>
          <a:chExt cx="0" cy="0"/>
        </a:xfrm>
      </p:grpSpPr>
      <p:grpSp>
        <p:nvGrpSpPr>
          <p:cNvPr id="118" name="Group 117">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19" name="Picture 118">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0" name="Rectangle 119">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1" name="Picture 120">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22" name="Picture 121">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124" name="Straight Connector 123">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26" name="Rectangle 125">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112" name="Google Shape;112;p21"/>
          <p:cNvSpPr txBox="1">
            <a:spLocks noGrp="1"/>
          </p:cNvSpPr>
          <p:nvPr>
            <p:ph type="title"/>
          </p:nvPr>
        </p:nvSpPr>
        <p:spPr>
          <a:xfrm>
            <a:off x="714081" y="954756"/>
            <a:ext cx="2047810" cy="4946003"/>
          </a:xfrm>
          <a:prstGeom prst="rect">
            <a:avLst/>
          </a:prstGeom>
        </p:spPr>
        <p:txBody>
          <a:bodyPr spcFirstLastPara="1" vert="horz" lIns="91440" tIns="45720" rIns="91440" bIns="45720" rtlCol="0" anchor="ctr" anchorCtr="0">
            <a:normAutofit/>
          </a:bodyPr>
          <a:lstStyle/>
          <a:p>
            <a:pPr marL="0" lvl="0" indent="0">
              <a:lnSpc>
                <a:spcPct val="90000"/>
              </a:lnSpc>
              <a:spcAft>
                <a:spcPts val="0"/>
              </a:spcAft>
            </a:pPr>
            <a:r>
              <a:rPr lang="en-US" sz="3100" b="1" kern="1200" cap="none" dirty="0">
                <a:ln w="3175" cmpd="sng">
                  <a:noFill/>
                </a:ln>
                <a:solidFill>
                  <a:srgbClr val="FFFFFF"/>
                </a:solidFill>
                <a:effectLst/>
                <a:latin typeface="+mj-lt"/>
                <a:ea typeface="+mj-ea"/>
                <a:cs typeface="+mj-cs"/>
              </a:rPr>
              <a:t>Challenges</a:t>
            </a:r>
          </a:p>
        </p:txBody>
      </p:sp>
      <p:sp>
        <p:nvSpPr>
          <p:cNvPr id="132" name="Rectangle 131">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Google Shape;113;p21"/>
          <p:cNvSpPr txBox="1">
            <a:spLocks noGrp="1"/>
          </p:cNvSpPr>
          <p:nvPr>
            <p:ph sz="half" idx="1"/>
          </p:nvPr>
        </p:nvSpPr>
        <p:spPr>
          <a:xfrm>
            <a:off x="3862770" y="469900"/>
            <a:ext cx="4465222" cy="5405968"/>
          </a:xfrm>
          <a:prstGeom prst="rect">
            <a:avLst/>
          </a:prstGeom>
        </p:spPr>
        <p:txBody>
          <a:bodyPr spcFirstLastPara="1" vert="horz" lIns="91440" tIns="45720" rIns="91440" bIns="45720" rtlCol="0" anchor="ctr" anchorCtr="0">
            <a:normAutofit/>
          </a:bodyPr>
          <a:lstStyle/>
          <a:p>
            <a:pPr marL="0" lvl="0" indent="0"/>
            <a:r>
              <a:rPr lang="en-US" sz="2800" kern="1200" cap="none" dirty="0">
                <a:solidFill>
                  <a:schemeClr val="bg1"/>
                </a:solidFill>
                <a:effectLst/>
                <a:latin typeface="+mn-lt"/>
                <a:ea typeface="+mn-ea"/>
                <a:cs typeface="+mn-cs"/>
              </a:rPr>
              <a:t> Court structures</a:t>
            </a:r>
          </a:p>
          <a:p>
            <a:pPr marL="0" lvl="0" indent="0"/>
            <a:r>
              <a:rPr lang="en-US" dirty="0">
                <a:solidFill>
                  <a:schemeClr val="bg1"/>
                </a:solidFill>
                <a:latin typeface="+mn-lt"/>
                <a:cs typeface="+mn-cs"/>
              </a:rPr>
              <a:t> Digital divide – perceptions and realities</a:t>
            </a:r>
          </a:p>
          <a:p>
            <a:pPr marL="0" lvl="0" indent="0"/>
            <a:r>
              <a:rPr lang="en-US" sz="2800" kern="1200" cap="none" dirty="0">
                <a:solidFill>
                  <a:schemeClr val="bg1"/>
                </a:solidFill>
                <a:effectLst/>
                <a:latin typeface="+mn-lt"/>
                <a:ea typeface="+mn-ea"/>
                <a:cs typeface="+mn-cs"/>
              </a:rPr>
              <a:t> Procedural constraints</a:t>
            </a:r>
          </a:p>
          <a:p>
            <a:pPr marL="0" lvl="0" indent="0"/>
            <a:r>
              <a:rPr lang="en-US" dirty="0">
                <a:solidFill>
                  <a:schemeClr val="bg1"/>
                </a:solidFill>
                <a:latin typeface="+mn-lt"/>
                <a:cs typeface="+mn-cs"/>
              </a:rPr>
              <a:t> Lack of imagination, reengineering</a:t>
            </a:r>
          </a:p>
          <a:p>
            <a:pPr marL="0" lvl="0" indent="0"/>
            <a:r>
              <a:rPr lang="en-US" sz="2800" kern="1200" cap="none" dirty="0">
                <a:solidFill>
                  <a:schemeClr val="bg1"/>
                </a:solidFill>
                <a:effectLst/>
                <a:latin typeface="+mn-lt"/>
                <a:ea typeface="+mn-ea"/>
                <a:cs typeface="+mn-cs"/>
              </a:rPr>
              <a:t> “Don’t know where to begin</a:t>
            </a:r>
          </a:p>
          <a:p>
            <a:pPr marL="0" lvl="0" indent="0"/>
            <a:r>
              <a:rPr lang="en-US" dirty="0">
                <a:solidFill>
                  <a:schemeClr val="bg1"/>
                </a:solidFill>
                <a:latin typeface="+mn-lt"/>
                <a:cs typeface="+mn-cs"/>
              </a:rPr>
              <a:t> Culture, wistfulness</a:t>
            </a:r>
            <a:endParaRPr lang="en-US" sz="2800" kern="1200" cap="none" dirty="0">
              <a:solidFill>
                <a:schemeClr val="bg1"/>
              </a:solidFill>
              <a:effectLst/>
              <a:latin typeface="+mn-lt"/>
              <a:ea typeface="+mn-ea"/>
              <a:cs typeface="+mn-cs"/>
            </a:endParaRPr>
          </a:p>
        </p:txBody>
      </p:sp>
    </p:spTree>
    <p:extLst>
      <p:ext uri="{BB962C8B-B14F-4D97-AF65-F5344CB8AC3E}">
        <p14:creationId xmlns:p14="http://schemas.microsoft.com/office/powerpoint/2010/main" val="36442835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0"/>
                                  </p:stCondLst>
                                  <p:childTnLst>
                                    <p:set>
                                      <p:cBhvr>
                                        <p:cTn id="26" dur="1" fill="hold">
                                          <p:stCondLst>
                                            <p:cond delay="0"/>
                                          </p:stCondLst>
                                        </p:cTn>
                                        <p:tgtEl>
                                          <p:spTgt spid="1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11"/>
        <p:cNvGrpSpPr/>
        <p:nvPr/>
      </p:nvGrpSpPr>
      <p:grpSpPr>
        <a:xfrm>
          <a:off x="0" y="0"/>
          <a:ext cx="0" cy="0"/>
          <a:chOff x="0" y="0"/>
          <a:chExt cx="0" cy="0"/>
        </a:xfrm>
      </p:grpSpPr>
      <p:grpSp>
        <p:nvGrpSpPr>
          <p:cNvPr id="118" name="Group 117">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19" name="Picture 118">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0" name="Rectangle 119">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1" name="Picture 120">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22" name="Picture 121">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124" name="Straight Connector 123">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26" name="Rectangle 125">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112" name="Google Shape;112;p21"/>
          <p:cNvSpPr txBox="1">
            <a:spLocks noGrp="1"/>
          </p:cNvSpPr>
          <p:nvPr>
            <p:ph type="title"/>
          </p:nvPr>
        </p:nvSpPr>
        <p:spPr>
          <a:xfrm>
            <a:off x="714081" y="954756"/>
            <a:ext cx="2047810" cy="4946003"/>
          </a:xfrm>
          <a:prstGeom prst="rect">
            <a:avLst/>
          </a:prstGeom>
        </p:spPr>
        <p:txBody>
          <a:bodyPr spcFirstLastPara="1" vert="horz" lIns="91440" tIns="45720" rIns="91440" bIns="45720" rtlCol="0" anchor="ctr" anchorCtr="0">
            <a:normAutofit/>
          </a:bodyPr>
          <a:lstStyle/>
          <a:p>
            <a:pPr marL="0" lvl="0" indent="0">
              <a:lnSpc>
                <a:spcPct val="90000"/>
              </a:lnSpc>
              <a:spcAft>
                <a:spcPts val="0"/>
              </a:spcAft>
            </a:pPr>
            <a:r>
              <a:rPr lang="en-US" sz="3100" b="1" kern="1200" cap="none" dirty="0">
                <a:ln w="3175" cmpd="sng">
                  <a:noFill/>
                </a:ln>
                <a:solidFill>
                  <a:srgbClr val="FFFFFF"/>
                </a:solidFill>
                <a:effectLst/>
                <a:latin typeface="+mj-lt"/>
                <a:ea typeface="+mj-ea"/>
                <a:cs typeface="+mj-cs"/>
              </a:rPr>
              <a:t>Critical Success Factors</a:t>
            </a:r>
          </a:p>
        </p:txBody>
      </p:sp>
      <p:sp>
        <p:nvSpPr>
          <p:cNvPr id="132" name="Rectangle 131">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Google Shape;113;p21"/>
          <p:cNvSpPr txBox="1">
            <a:spLocks noGrp="1"/>
          </p:cNvSpPr>
          <p:nvPr>
            <p:ph sz="half" idx="1"/>
          </p:nvPr>
        </p:nvSpPr>
        <p:spPr>
          <a:xfrm>
            <a:off x="3862770" y="469900"/>
            <a:ext cx="4465222" cy="5405968"/>
          </a:xfrm>
          <a:prstGeom prst="rect">
            <a:avLst/>
          </a:prstGeom>
        </p:spPr>
        <p:txBody>
          <a:bodyPr spcFirstLastPara="1" vert="horz" lIns="91440" tIns="45720" rIns="91440" bIns="45720" rtlCol="0" anchor="ctr" anchorCtr="0">
            <a:normAutofit/>
          </a:bodyPr>
          <a:lstStyle/>
          <a:p>
            <a:pPr marL="0" lvl="0" indent="0"/>
            <a:r>
              <a:rPr lang="en-US" sz="2800" kern="1200" cap="none" dirty="0">
                <a:solidFill>
                  <a:schemeClr val="bg1"/>
                </a:solidFill>
                <a:effectLst/>
                <a:latin typeface="+mn-lt"/>
                <a:ea typeface="+mn-ea"/>
                <a:cs typeface="+mn-cs"/>
              </a:rPr>
              <a:t> Project champions</a:t>
            </a:r>
          </a:p>
          <a:p>
            <a:pPr marL="0" lvl="0" indent="0"/>
            <a:r>
              <a:rPr lang="en-US" dirty="0">
                <a:solidFill>
                  <a:schemeClr val="bg1"/>
                </a:solidFill>
                <a:latin typeface="+mn-lt"/>
                <a:cs typeface="+mn-cs"/>
              </a:rPr>
              <a:t> Opt-in vs. Opt-out</a:t>
            </a:r>
            <a:endParaRPr lang="en-US" sz="2800" kern="1200" cap="none" dirty="0">
              <a:solidFill>
                <a:schemeClr val="bg1"/>
              </a:solidFill>
              <a:effectLst/>
              <a:latin typeface="+mn-lt"/>
              <a:ea typeface="+mn-ea"/>
              <a:cs typeface="+mn-cs"/>
            </a:endParaRPr>
          </a:p>
        </p:txBody>
      </p:sp>
    </p:spTree>
    <p:extLst>
      <p:ext uri="{BB962C8B-B14F-4D97-AF65-F5344CB8AC3E}">
        <p14:creationId xmlns:p14="http://schemas.microsoft.com/office/powerpoint/2010/main" val="14494348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38283D-A7D5-7849-960A-956E72514F76}"/>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59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93821F1-06AF-9945-B515-89773DCE6885}"/>
              </a:ext>
            </a:extLst>
          </p:cNvPr>
          <p:cNvSpPr>
            <a:spLocks noGrp="1"/>
          </p:cNvSpPr>
          <p:nvPr>
            <p:ph type="title"/>
          </p:nvPr>
        </p:nvSpPr>
        <p:spPr>
          <a:xfrm>
            <a:off x="714081" y="954756"/>
            <a:ext cx="2047810" cy="4946003"/>
          </a:xfrm>
        </p:spPr>
        <p:txBody>
          <a:bodyPr>
            <a:normAutofit/>
          </a:bodyPr>
          <a:lstStyle/>
          <a:p>
            <a:r>
              <a:rPr lang="en-US" sz="4000" dirty="0">
                <a:solidFill>
                  <a:srgbClr val="FFFFFF"/>
                </a:solidFill>
              </a:rPr>
              <a:t>Key Themes</a:t>
            </a:r>
          </a:p>
        </p:txBody>
      </p:sp>
      <p:sp>
        <p:nvSpPr>
          <p:cNvPr id="20"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C7DF431B-D94F-F840-9045-DA9CC6497349}"/>
              </a:ext>
            </a:extLst>
          </p:cNvPr>
          <p:cNvSpPr>
            <a:spLocks noGrp="1"/>
          </p:cNvSpPr>
          <p:nvPr>
            <p:ph idx="1"/>
          </p:nvPr>
        </p:nvSpPr>
        <p:spPr>
          <a:xfrm>
            <a:off x="3855700" y="469900"/>
            <a:ext cx="4465223" cy="5405968"/>
          </a:xfrm>
        </p:spPr>
        <p:txBody>
          <a:bodyPr anchor="ctr">
            <a:normAutofit fontScale="92500"/>
          </a:bodyPr>
          <a:lstStyle/>
          <a:p>
            <a:r>
              <a:rPr lang="en-US" sz="2400" dirty="0"/>
              <a:t>“Broken” is hyperbolic. However… there are </a:t>
            </a:r>
            <a:r>
              <a:rPr lang="en-US" sz="2400" b="1" dirty="0"/>
              <a:t>enormous and expanding fissures </a:t>
            </a:r>
            <a:r>
              <a:rPr lang="en-US" sz="2400" dirty="0"/>
              <a:t>in our lack of accessible and affordable justice—the access-to justice (or A2J) gap.</a:t>
            </a:r>
          </a:p>
          <a:p>
            <a:r>
              <a:rPr lang="en-US" sz="2400" dirty="0"/>
              <a:t>To bridge the gap we need to change our </a:t>
            </a:r>
            <a:r>
              <a:rPr lang="en-US" sz="2400" b="1" dirty="0"/>
              <a:t>legal ecosystem</a:t>
            </a:r>
            <a:r>
              <a:rPr lang="en-US" sz="2400" dirty="0"/>
              <a:t> by creating </a:t>
            </a:r>
            <a:r>
              <a:rPr lang="en-US" sz="2400" b="1" dirty="0"/>
              <a:t>new delivery channels </a:t>
            </a:r>
            <a:r>
              <a:rPr lang="en-US" sz="2400" dirty="0"/>
              <a:t>for legal services, including through investing in and </a:t>
            </a:r>
            <a:r>
              <a:rPr lang="en-US" sz="2400" b="1" dirty="0"/>
              <a:t>harnessing technology</a:t>
            </a:r>
            <a:r>
              <a:rPr lang="en-US" sz="2400" dirty="0"/>
              <a:t>.</a:t>
            </a:r>
          </a:p>
          <a:p>
            <a:r>
              <a:rPr lang="en-US" b="1" dirty="0"/>
              <a:t>ODR is one delivery channel </a:t>
            </a:r>
            <a:r>
              <a:rPr lang="en-US" dirty="0"/>
              <a:t>and preliminary findings from Utah’s ODR initiative show promising progress.</a:t>
            </a:r>
            <a:endParaRPr lang="en-US" sz="2400" dirty="0"/>
          </a:p>
        </p:txBody>
      </p:sp>
    </p:spTree>
    <p:extLst>
      <p:ext uri="{BB962C8B-B14F-4D97-AF65-F5344CB8AC3E}">
        <p14:creationId xmlns:p14="http://schemas.microsoft.com/office/powerpoint/2010/main" val="3962347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3" name="Picture 2" descr="A large stone building&#10;&#10;Description automatically generated">
            <a:extLst>
              <a:ext uri="{FF2B5EF4-FFF2-40B4-BE49-F238E27FC236}">
                <a16:creationId xmlns:a16="http://schemas.microsoft.com/office/drawing/2014/main" id="{50E4B005-E48B-7046-9E67-6EBFCF1A233B}"/>
              </a:ext>
            </a:extLst>
          </p:cNvPr>
          <p:cNvPicPr>
            <a:picLocks noChangeAspect="1"/>
          </p:cNvPicPr>
          <p:nvPr/>
        </p:nvPicPr>
        <p:blipFill rotWithShape="1">
          <a:blip r:embed="rId3">
            <a:alphaModFix amt="35000"/>
            <a:extLst>
              <a:ext uri="{28A0092B-C50C-407E-A947-70E740481C1C}">
                <a14:useLocalDpi xmlns:a14="http://schemas.microsoft.com/office/drawing/2010/main"/>
              </a:ext>
            </a:extLst>
          </a:blip>
          <a:srcRect b="-371"/>
          <a:stretch/>
        </p:blipFill>
        <p:spPr>
          <a:xfrm>
            <a:off x="-10160" y="-25400"/>
            <a:ext cx="9154160" cy="6883400"/>
          </a:xfrm>
          <a:prstGeom prst="rect">
            <a:avLst/>
          </a:prstGeom>
        </p:spPr>
      </p:pic>
      <p:sp>
        <p:nvSpPr>
          <p:cNvPr id="6" name="Shape 212">
            <a:extLst>
              <a:ext uri="{FF2B5EF4-FFF2-40B4-BE49-F238E27FC236}">
                <a16:creationId xmlns:a16="http://schemas.microsoft.com/office/drawing/2014/main" id="{56E1AB92-F651-7B44-9C35-0910BDCB644B}"/>
              </a:ext>
            </a:extLst>
          </p:cNvPr>
          <p:cNvSpPr txBox="1">
            <a:spLocks/>
          </p:cNvSpPr>
          <p:nvPr/>
        </p:nvSpPr>
        <p:spPr>
          <a:xfrm>
            <a:off x="762000" y="597337"/>
            <a:ext cx="7620000" cy="3962400"/>
          </a:xfrm>
          <a:prstGeom prst="rect">
            <a:avLst/>
          </a:prstGeom>
          <a:noFill/>
          <a:ln>
            <a:noFill/>
          </a:ln>
        </p:spPr>
        <p:txBody>
          <a:bodyPr spcFirstLastPara="1" vert="horz" wrap="square" lIns="68569" tIns="34275" rIns="68569" bIns="3427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lt1"/>
              </a:buClr>
              <a:buSzPts val="3600"/>
              <a:buFont typeface="Arial" panose="020B0604020202020204" pitchFamily="34" charset="0"/>
              <a:buNone/>
            </a:pPr>
            <a:r>
              <a:rPr lang="en-US" sz="4400" dirty="0">
                <a:latin typeface="Times New Roman" panose="02020603050405020304" pitchFamily="18" charset="0"/>
                <a:ea typeface="Source Sans Pro"/>
                <a:cs typeface="Times New Roman" panose="02020603050405020304" pitchFamily="18" charset="0"/>
                <a:sym typeface="Source Sans Pro"/>
              </a:rPr>
              <a:t>“Poor people have access to the American courts in the same sense that the Christians </a:t>
            </a:r>
            <a:br>
              <a:rPr lang="en-US" sz="4400" dirty="0">
                <a:latin typeface="Times New Roman" panose="02020603050405020304" pitchFamily="18" charset="0"/>
                <a:ea typeface="Source Sans Pro"/>
                <a:cs typeface="Times New Roman" panose="02020603050405020304" pitchFamily="18" charset="0"/>
                <a:sym typeface="Source Sans Pro"/>
              </a:rPr>
            </a:br>
            <a:r>
              <a:rPr lang="en-US" sz="4400" dirty="0">
                <a:latin typeface="Times New Roman" panose="02020603050405020304" pitchFamily="18" charset="0"/>
                <a:ea typeface="Source Sans Pro"/>
                <a:cs typeface="Times New Roman" panose="02020603050405020304" pitchFamily="18" charset="0"/>
                <a:sym typeface="Source Sans Pro"/>
              </a:rPr>
              <a:t>had access to the lions </a:t>
            </a:r>
            <a:br>
              <a:rPr lang="en-US" sz="4400" dirty="0">
                <a:latin typeface="Times New Roman" panose="02020603050405020304" pitchFamily="18" charset="0"/>
                <a:ea typeface="Source Sans Pro"/>
                <a:cs typeface="Times New Roman" panose="02020603050405020304" pitchFamily="18" charset="0"/>
                <a:sym typeface="Source Sans Pro"/>
              </a:rPr>
            </a:br>
            <a:r>
              <a:rPr lang="en-US" sz="4400" dirty="0">
                <a:latin typeface="Times New Roman" panose="02020603050405020304" pitchFamily="18" charset="0"/>
                <a:ea typeface="Source Sans Pro"/>
                <a:cs typeface="Times New Roman" panose="02020603050405020304" pitchFamily="18" charset="0"/>
                <a:sym typeface="Source Sans Pro"/>
              </a:rPr>
              <a:t>when they were dragged </a:t>
            </a:r>
            <a:br>
              <a:rPr lang="en-US" sz="4400" dirty="0">
                <a:latin typeface="Times New Roman" panose="02020603050405020304" pitchFamily="18" charset="0"/>
                <a:ea typeface="Source Sans Pro"/>
                <a:cs typeface="Times New Roman" panose="02020603050405020304" pitchFamily="18" charset="0"/>
                <a:sym typeface="Source Sans Pro"/>
              </a:rPr>
            </a:br>
            <a:r>
              <a:rPr lang="en-US" sz="4400" dirty="0">
                <a:latin typeface="Times New Roman" panose="02020603050405020304" pitchFamily="18" charset="0"/>
                <a:ea typeface="Source Sans Pro"/>
                <a:cs typeface="Times New Roman" panose="02020603050405020304" pitchFamily="18" charset="0"/>
                <a:sym typeface="Source Sans Pro"/>
              </a:rPr>
              <a:t>into a Roman arena.” </a:t>
            </a:r>
          </a:p>
          <a:p>
            <a:pPr marL="0" indent="0" algn="just">
              <a:spcBef>
                <a:spcPts val="0"/>
              </a:spcBef>
              <a:buClr>
                <a:schemeClr val="lt1"/>
              </a:buClr>
              <a:buSzPts val="3600"/>
              <a:buFont typeface="Arial" panose="020B0604020202020204" pitchFamily="34" charset="0"/>
              <a:buNone/>
            </a:pPr>
            <a:endParaRPr lang="en-US" sz="4000" dirty="0">
              <a:latin typeface="Calibri" panose="020F0502020204030204" pitchFamily="34" charset="0"/>
              <a:cs typeface="Calibri" panose="020F0502020204030204" pitchFamily="34" charset="0"/>
              <a:sym typeface="Source Sans Pro"/>
            </a:endParaRPr>
          </a:p>
          <a:p>
            <a:pPr marL="0" indent="0" algn="r">
              <a:spcBef>
                <a:spcPts val="0"/>
              </a:spcBef>
              <a:buClr>
                <a:schemeClr val="lt1"/>
              </a:buClr>
              <a:buSzPts val="2800"/>
              <a:buFont typeface="Arial" panose="020B0604020202020204" pitchFamily="34" charset="0"/>
              <a:buNone/>
            </a:pPr>
            <a:r>
              <a:rPr lang="en-US" dirty="0">
                <a:latin typeface="Times New Roman" panose="02020603050405020304" pitchFamily="18" charset="0"/>
                <a:ea typeface="Source Sans Pro Light"/>
                <a:cs typeface="Times New Roman" panose="02020603050405020304" pitchFamily="18" charset="0"/>
                <a:sym typeface="Source Sans Pro Light"/>
              </a:rPr>
              <a:t>Retired California Court of Appeals</a:t>
            </a:r>
            <a:endParaRPr lang="en-US" dirty="0">
              <a:latin typeface="Times New Roman" panose="02020603050405020304" pitchFamily="18" charset="0"/>
              <a:cs typeface="Times New Roman" panose="02020603050405020304" pitchFamily="18" charset="0"/>
            </a:endParaRPr>
          </a:p>
          <a:p>
            <a:pPr marL="0" indent="0" algn="r">
              <a:spcBef>
                <a:spcPts val="0"/>
              </a:spcBef>
              <a:buClr>
                <a:schemeClr val="lt1"/>
              </a:buClr>
              <a:buSzPts val="2800"/>
              <a:buFont typeface="Arial" panose="020B0604020202020204" pitchFamily="34" charset="0"/>
              <a:buNone/>
            </a:pPr>
            <a:r>
              <a:rPr lang="en-US" dirty="0">
                <a:latin typeface="Times New Roman" panose="02020603050405020304" pitchFamily="18" charset="0"/>
                <a:ea typeface="Source Sans Pro Light"/>
                <a:cs typeface="Times New Roman" panose="02020603050405020304" pitchFamily="18" charset="0"/>
                <a:sym typeface="Source Sans Pro Light"/>
              </a:rPr>
              <a:t>Justice Earl Johnson, Jr.</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C725359-A933-8944-BFE3-15F43F379E4D}"/>
              </a:ext>
            </a:extLst>
          </p:cNvPr>
          <p:cNvSpPr txBox="1"/>
          <p:nvPr/>
        </p:nvSpPr>
        <p:spPr>
          <a:xfrm>
            <a:off x="0" y="6553200"/>
            <a:ext cx="8991600" cy="307777"/>
          </a:xfrm>
          <a:prstGeom prst="rect">
            <a:avLst/>
          </a:prstGeom>
          <a:noFill/>
        </p:spPr>
        <p:txBody>
          <a:bodyPr wrap="square" rtlCol="0">
            <a:spAutoFit/>
          </a:bodyPr>
          <a:lstStyle/>
          <a:p>
            <a:pPr algn="r"/>
            <a:r>
              <a:rPr lang="en-US" sz="1400" dirty="0"/>
              <a:t>“Colosseum (229913207) by Mathew Schwartz, used under </a:t>
            </a:r>
            <a:r>
              <a:rPr lang="en-US" sz="1400" dirty="0">
                <a:hlinkClick r:id="rId4"/>
              </a:rPr>
              <a:t>CC BY</a:t>
            </a:r>
            <a:r>
              <a:rPr lang="en-US" sz="1400" dirty="0"/>
              <a:t> / Desaturated from original</a:t>
            </a:r>
          </a:p>
        </p:txBody>
      </p:sp>
    </p:spTree>
    <p:extLst>
      <p:ext uri="{BB962C8B-B14F-4D97-AF65-F5344CB8AC3E}">
        <p14:creationId xmlns:p14="http://schemas.microsoft.com/office/powerpoint/2010/main" val="1518885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8EBAC17-5E5C-854F-97F0-FF48A3DD0E1D}"/>
              </a:ext>
            </a:extLst>
          </p:cNvPr>
          <p:cNvSpPr txBox="1">
            <a:spLocks/>
          </p:cNvSpPr>
          <p:nvPr/>
        </p:nvSpPr>
        <p:spPr>
          <a:xfrm>
            <a:off x="1676400" y="762000"/>
            <a:ext cx="5791200" cy="52443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solidFill>
                  <a:schemeClr val="tx1"/>
                </a:solidFill>
              </a:rPr>
              <a:t> More Quotes</a:t>
            </a:r>
          </a:p>
        </p:txBody>
      </p:sp>
      <p:sp>
        <p:nvSpPr>
          <p:cNvPr id="3" name="Content Placeholder 6">
            <a:extLst>
              <a:ext uri="{FF2B5EF4-FFF2-40B4-BE49-F238E27FC236}">
                <a16:creationId xmlns:a16="http://schemas.microsoft.com/office/drawing/2014/main" id="{220D395A-9A81-7547-B6E0-4E80B6642A48}"/>
              </a:ext>
            </a:extLst>
          </p:cNvPr>
          <p:cNvSpPr txBox="1">
            <a:spLocks/>
          </p:cNvSpPr>
          <p:nvPr/>
        </p:nvSpPr>
        <p:spPr>
          <a:xfrm>
            <a:off x="762000" y="1752600"/>
            <a:ext cx="7391400" cy="438934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675"/>
              </a:spcBef>
              <a:spcAft>
                <a:spcPts val="338"/>
              </a:spcAft>
              <a:buFont typeface="Wingdings" pitchFamily="2" charset="2"/>
              <a:buChar char="ü"/>
            </a:pPr>
            <a:r>
              <a:rPr lang="en-US" dirty="0"/>
              <a:t>“Ironically, the pandemic has done more to advance technology in the courts than 10 years of work at NCSC</a:t>
            </a:r>
            <a:r>
              <a:rPr lang="en-US" sz="2000" dirty="0"/>
              <a:t>.” – Dr. Tom Clarke</a:t>
            </a:r>
            <a:endParaRPr lang="en-GB" sz="2000" dirty="0"/>
          </a:p>
          <a:p>
            <a:pPr>
              <a:spcBef>
                <a:spcPts val="675"/>
              </a:spcBef>
              <a:spcAft>
                <a:spcPts val="338"/>
              </a:spcAft>
              <a:buFont typeface="Wingdings" pitchFamily="2" charset="2"/>
              <a:buChar char=""/>
            </a:pPr>
            <a:r>
              <a:rPr lang="en-US" dirty="0"/>
              <a:t>“Most [courts] are learning months’ worth of lessons in days. They are learning new skills because they had to. Once you have to ... you keep the parts that are helpful. This was not the disruption we wanted, but it was the disruption we needed.” – </a:t>
            </a:r>
            <a:r>
              <a:rPr lang="en-US" sz="2000" dirty="0"/>
              <a:t>Chief Justice Bridget McCormack</a:t>
            </a:r>
            <a:endParaRPr lang="fr-FR" sz="2000" dirty="0"/>
          </a:p>
        </p:txBody>
      </p:sp>
    </p:spTree>
    <p:extLst>
      <p:ext uri="{BB962C8B-B14F-4D97-AF65-F5344CB8AC3E}">
        <p14:creationId xmlns:p14="http://schemas.microsoft.com/office/powerpoint/2010/main" val="129918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220D395A-9A81-7547-B6E0-4E80B6642A48}"/>
              </a:ext>
            </a:extLst>
          </p:cNvPr>
          <p:cNvSpPr txBox="1">
            <a:spLocks/>
          </p:cNvSpPr>
          <p:nvPr/>
        </p:nvSpPr>
        <p:spPr>
          <a:xfrm>
            <a:off x="762000" y="685800"/>
            <a:ext cx="7391400" cy="438934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dirty="0"/>
              <a:t>Almost all the remote courts that have been set up in response to the virus are variations on the theme of traditional courts. But we should be clear: dropping our current court system into Zoom is not a shift in paradigm…</a:t>
            </a:r>
          </a:p>
          <a:p>
            <a:pPr marL="0" indent="0">
              <a:buNone/>
            </a:pPr>
            <a:r>
              <a:rPr lang="en-US" dirty="0"/>
              <a:t>We are at the foothills of the transformation in court services. The current array of remote courts is a valiant collection of ad hoc services, but much work and investment will be needed to industrialize these efforts, to build court capabilities that are scalable, stable, and, crucially, designed for use as much by lay people as by lawyers. – </a:t>
            </a:r>
            <a:r>
              <a:rPr lang="en-US" sz="2000" dirty="0"/>
              <a:t>Richard Susskind, OBE</a:t>
            </a:r>
            <a:endParaRPr lang="fr-FR" sz="2000" dirty="0"/>
          </a:p>
        </p:txBody>
      </p:sp>
    </p:spTree>
    <p:extLst>
      <p:ext uri="{BB962C8B-B14F-4D97-AF65-F5344CB8AC3E}">
        <p14:creationId xmlns:p14="http://schemas.microsoft.com/office/powerpoint/2010/main" val="218879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11"/>
        <p:cNvGrpSpPr/>
        <p:nvPr/>
      </p:nvGrpSpPr>
      <p:grpSpPr>
        <a:xfrm>
          <a:off x="0" y="0"/>
          <a:ext cx="0" cy="0"/>
          <a:chOff x="0" y="0"/>
          <a:chExt cx="0" cy="0"/>
        </a:xfrm>
      </p:grpSpPr>
      <p:grpSp>
        <p:nvGrpSpPr>
          <p:cNvPr id="118" name="Group 117">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19" name="Picture 118">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0" name="Rectangle 119">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1" name="Picture 120">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22" name="Picture 121">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124" name="Straight Connector 123">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26" name="Rectangle 125">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112" name="Google Shape;112;p21"/>
          <p:cNvSpPr txBox="1">
            <a:spLocks noGrp="1"/>
          </p:cNvSpPr>
          <p:nvPr>
            <p:ph type="title"/>
          </p:nvPr>
        </p:nvSpPr>
        <p:spPr>
          <a:xfrm>
            <a:off x="714081" y="954756"/>
            <a:ext cx="2047810" cy="4946003"/>
          </a:xfrm>
          <a:prstGeom prst="rect">
            <a:avLst/>
          </a:prstGeom>
        </p:spPr>
        <p:txBody>
          <a:bodyPr spcFirstLastPara="1" vert="horz" lIns="91440" tIns="45720" rIns="91440" bIns="45720" rtlCol="0" anchor="ctr" anchorCtr="0">
            <a:normAutofit/>
          </a:bodyPr>
          <a:lstStyle/>
          <a:p>
            <a:pPr marL="0" lvl="0" indent="0">
              <a:lnSpc>
                <a:spcPct val="90000"/>
              </a:lnSpc>
              <a:spcAft>
                <a:spcPts val="0"/>
              </a:spcAft>
            </a:pPr>
            <a:br>
              <a:rPr lang="en-US" sz="3100" b="1" kern="1200" cap="none">
                <a:ln w="3175" cmpd="sng">
                  <a:noFill/>
                </a:ln>
                <a:solidFill>
                  <a:srgbClr val="FFFFFF"/>
                </a:solidFill>
                <a:effectLst/>
                <a:latin typeface="+mj-lt"/>
                <a:ea typeface="+mj-ea"/>
                <a:cs typeface="+mj-cs"/>
              </a:rPr>
            </a:br>
            <a:r>
              <a:rPr lang="en-US" sz="3100" b="1" kern="1200" cap="none">
                <a:ln w="3175" cmpd="sng">
                  <a:noFill/>
                </a:ln>
                <a:solidFill>
                  <a:srgbClr val="FFFFFF"/>
                </a:solidFill>
                <a:effectLst/>
                <a:latin typeface="+mj-lt"/>
                <a:ea typeface="+mj-ea"/>
                <a:cs typeface="+mj-cs"/>
              </a:rPr>
              <a:t>Courts are not meeting needs and the people have noticed:</a:t>
            </a:r>
            <a:br>
              <a:rPr lang="en-US" sz="3100" b="1" kern="1200" cap="none">
                <a:ln w="3175" cmpd="sng">
                  <a:noFill/>
                </a:ln>
                <a:solidFill>
                  <a:srgbClr val="FFFFFF"/>
                </a:solidFill>
                <a:effectLst/>
                <a:latin typeface="+mj-lt"/>
                <a:ea typeface="+mj-ea"/>
                <a:cs typeface="+mj-cs"/>
              </a:rPr>
            </a:br>
            <a:br>
              <a:rPr lang="en-US" sz="3100" b="1" kern="1200" cap="none">
                <a:ln w="3175" cmpd="sng">
                  <a:noFill/>
                </a:ln>
                <a:solidFill>
                  <a:srgbClr val="FFFFFF"/>
                </a:solidFill>
                <a:effectLst/>
                <a:latin typeface="+mj-lt"/>
                <a:ea typeface="+mj-ea"/>
                <a:cs typeface="+mj-cs"/>
              </a:rPr>
            </a:br>
            <a:br>
              <a:rPr lang="en-US" sz="3100" b="1" kern="1200" cap="none">
                <a:ln w="3175" cmpd="sng">
                  <a:noFill/>
                </a:ln>
                <a:solidFill>
                  <a:srgbClr val="FFFFFF"/>
                </a:solidFill>
                <a:effectLst/>
                <a:latin typeface="+mj-lt"/>
                <a:ea typeface="+mj-ea"/>
                <a:cs typeface="+mj-cs"/>
              </a:rPr>
            </a:br>
            <a:endParaRPr lang="en-US" sz="3100" b="1" kern="1200" cap="none">
              <a:ln w="3175" cmpd="sng">
                <a:noFill/>
              </a:ln>
              <a:solidFill>
                <a:srgbClr val="FFFFFF"/>
              </a:solidFill>
              <a:effectLst/>
              <a:latin typeface="+mj-lt"/>
              <a:ea typeface="+mj-ea"/>
              <a:cs typeface="+mj-cs"/>
            </a:endParaRPr>
          </a:p>
        </p:txBody>
      </p:sp>
      <p:sp>
        <p:nvSpPr>
          <p:cNvPr id="132" name="Rectangle 131">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Google Shape;113;p21"/>
          <p:cNvSpPr txBox="1">
            <a:spLocks noGrp="1"/>
          </p:cNvSpPr>
          <p:nvPr>
            <p:ph sz="half" idx="1"/>
          </p:nvPr>
        </p:nvSpPr>
        <p:spPr>
          <a:xfrm>
            <a:off x="3862770" y="469900"/>
            <a:ext cx="4465222" cy="5405968"/>
          </a:xfrm>
          <a:prstGeom prst="rect">
            <a:avLst/>
          </a:prstGeom>
        </p:spPr>
        <p:txBody>
          <a:bodyPr spcFirstLastPara="1" vert="horz" lIns="91440" tIns="45720" rIns="91440" bIns="45720" rtlCol="0" anchor="ctr" anchorCtr="0">
            <a:normAutofit/>
          </a:bodyPr>
          <a:lstStyle/>
          <a:p>
            <a:pPr marL="0" indent="0">
              <a:buNone/>
            </a:pPr>
            <a:r>
              <a:rPr lang="en-US" sz="4400" b="1" kern="1200" cap="none" dirty="0">
                <a:solidFill>
                  <a:schemeClr val="bg1"/>
                </a:solidFill>
                <a:effectLst/>
                <a:latin typeface="+mn-lt"/>
                <a:ea typeface="+mn-ea"/>
                <a:cs typeface="+mn-cs"/>
              </a:rPr>
              <a:t>59% </a:t>
            </a:r>
            <a:r>
              <a:rPr lang="en-US" sz="4400" kern="1200" cap="none" dirty="0">
                <a:solidFill>
                  <a:schemeClr val="bg1"/>
                </a:solidFill>
                <a:effectLst/>
                <a:latin typeface="+mn-lt"/>
                <a:ea typeface="+mn-ea"/>
                <a:cs typeface="+mn-cs"/>
              </a:rPr>
              <a:t>of voters agree that courts are not doing enough to empower regular people without legal help.</a:t>
            </a:r>
          </a:p>
          <a:p>
            <a:pPr marL="0" lvl="0" indent="0"/>
            <a:endParaRPr lang="en-US" sz="2800" kern="1200" cap="none" dirty="0">
              <a:solidFill>
                <a:schemeClr val="bg1"/>
              </a:solidFill>
              <a:effectLst/>
              <a:latin typeface="+mn-lt"/>
              <a:ea typeface="+mn-ea"/>
              <a:cs typeface="+mn-cs"/>
            </a:endParaRPr>
          </a:p>
        </p:txBody>
      </p:sp>
    </p:spTree>
    <p:extLst>
      <p:ext uri="{BB962C8B-B14F-4D97-AF65-F5344CB8AC3E}">
        <p14:creationId xmlns:p14="http://schemas.microsoft.com/office/powerpoint/2010/main" val="14981640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TotalTime>
  <Words>3165</Words>
  <Application>Microsoft Macintosh PowerPoint</Application>
  <PresentationFormat>On-screen Show (4:3)</PresentationFormat>
  <Paragraphs>338</Paragraphs>
  <Slides>44</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Calibri</vt:lpstr>
      <vt:lpstr>Calibri Light</vt:lpstr>
      <vt:lpstr>Corbel</vt:lpstr>
      <vt:lpstr>Garamond</vt:lpstr>
      <vt:lpstr>Helvetica Light</vt:lpstr>
      <vt:lpstr>Lucida Grande</vt:lpstr>
      <vt:lpstr>PT Serif</vt:lpstr>
      <vt:lpstr>Times New Roman</vt:lpstr>
      <vt:lpstr>Wingdings</vt:lpstr>
      <vt:lpstr>Organic</vt:lpstr>
      <vt:lpstr>ODR is here to stay: Get over it.</vt:lpstr>
      <vt:lpstr>Most Civil Justice Problems Do Not Make It to the Justice System</vt:lpstr>
      <vt:lpstr>PowerPoint Presentation</vt:lpstr>
      <vt:lpstr>PowerPoint Presentation</vt:lpstr>
      <vt:lpstr>Key Themes</vt:lpstr>
      <vt:lpstr>PowerPoint Presentation</vt:lpstr>
      <vt:lpstr>PowerPoint Presentation</vt:lpstr>
      <vt:lpstr>PowerPoint Presentation</vt:lpstr>
      <vt:lpstr> Courts are not meeting needs and the people have noticed:   </vt:lpstr>
      <vt:lpstr>PowerPoint Presentation</vt:lpstr>
      <vt:lpstr>PowerPoint Presentation</vt:lpstr>
      <vt:lpstr>The Future Is Technology</vt:lpstr>
      <vt:lpstr> Soup to Nuts:  ODR in Utah </vt:lpstr>
      <vt:lpstr>Key Finding:</vt:lpstr>
      <vt:lpstr>Key Finding:</vt:lpstr>
      <vt:lpstr>Key Finding:</vt:lpstr>
      <vt:lpstr>Key Finding:</vt:lpstr>
      <vt:lpstr>Key Finding:</vt:lpstr>
      <vt:lpstr>Key Finding:</vt:lpstr>
      <vt:lpstr>Key Finding:</vt:lpstr>
      <vt:lpstr>Key Finding:</vt:lpstr>
      <vt:lpstr>An ODR Road Map—Step 1</vt:lpstr>
      <vt:lpstr>An ODR Road Map—Step 2</vt:lpstr>
      <vt:lpstr>An ODR Road Map—Step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vt:lpstr>
      <vt:lpstr>Critical Success Factors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It’s Broken; Fix It:  Creating an A2J Ecosystem </dc:title>
  <dc:creator>Embley, Lise</dc:creator>
  <cp:lastModifiedBy>Embley, Paul</cp:lastModifiedBy>
  <cp:revision>65</cp:revision>
  <dcterms:created xsi:type="dcterms:W3CDTF">2019-11-05T18:37:49Z</dcterms:created>
  <dcterms:modified xsi:type="dcterms:W3CDTF">2020-11-16T13:55:42Z</dcterms:modified>
</cp:coreProperties>
</file>