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2" r:id="rId13"/>
    <p:sldId id="267" r:id="rId14"/>
    <p:sldId id="268" r:id="rId15"/>
    <p:sldId id="269" r:id="rId16"/>
    <p:sldId id="270" r:id="rId17"/>
    <p:sldId id="271" r:id="rId18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6" d="100"/>
          <a:sy n="26" d="100"/>
        </p:scale>
        <p:origin x="72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bg>
      <p:bgPr>
        <a:solidFill>
          <a:srgbClr val="0034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1340" y="118471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>
                <a:solidFill>
                  <a:srgbClr val="FFFFFF"/>
                </a:solidFill>
              </a:defRPr>
            </a:lvl1pPr>
          </a:lstStyle>
          <a:p>
            <a:r>
              <a:t>Author and Date</a:t>
            </a:r>
          </a:p>
        </p:txBody>
      </p:sp>
      <p:sp>
        <p:nvSpPr>
          <p:cNvPr id="1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z="11600" spc="-232">
                <a:solidFill>
                  <a:srgbClr val="FFFFFF"/>
                </a:solidFill>
              </a:defRPr>
            </a:lvl1pPr>
          </a:lstStyle>
          <a:p>
            <a:r>
              <a:t>Presentation Title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1342" y="72104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solidFill>
                  <a:schemeClr val="accent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solidFill>
                  <a:schemeClr val="accent1"/>
                </a:solidFill>
              </a:defRPr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solidFill>
                  <a:schemeClr val="accent1"/>
                </a:solidFill>
              </a:defRPr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solidFill>
                  <a:schemeClr val="accent1"/>
                </a:solidFill>
              </a:defRPr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solidFill>
                  <a:schemeClr val="accent1"/>
                </a:solidFill>
              </a:defRPr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Statement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>
                <a:solidFill>
                  <a:schemeClr val="accent1">
                    <a:hueOff val="114395"/>
                    <a:lumOff val="-24975"/>
                  </a:schemeClr>
                </a:solidFill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>
                <a:solidFill>
                  <a:schemeClr val="accent1">
                    <a:hueOff val="114395"/>
                    <a:lumOff val="-24975"/>
                  </a:schemeClr>
                </a:solidFill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>
                <a:solidFill>
                  <a:schemeClr val="accent1">
                    <a:hueOff val="114395"/>
                    <a:lumOff val="-24975"/>
                  </a:schemeClr>
                </a:solidFill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>
                <a:solidFill>
                  <a:schemeClr val="accent1">
                    <a:hueOff val="114395"/>
                    <a:lumOff val="-24975"/>
                  </a:schemeClr>
                </a:solidFill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>
                <a:solidFill>
                  <a:schemeClr val="accent1">
                    <a:hueOff val="114395"/>
                    <a:lumOff val="-24975"/>
                  </a:schemeClr>
                </a:solidFill>
              </a:defRPr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Fact informa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Fact information</a:t>
            </a:r>
          </a:p>
        </p:txBody>
      </p:sp>
      <p:sp>
        <p:nvSpPr>
          <p:cNvPr id="10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480825" y="10675453"/>
            <a:ext cx="201492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Attribution</a:t>
            </a:r>
          </a:p>
        </p:txBody>
      </p:sp>
      <p:sp>
        <p:nvSpPr>
          <p:cNvPr id="116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z="8500" spc="-17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z="8500" spc="-17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z="8500" spc="-17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z="8500" spc="-17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z="8500" spc="-17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“Notable Quote”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617931575_1991x1322.jpg"/>
          <p:cNvSpPr>
            <a:spLocks noGrp="1"/>
          </p:cNvSpPr>
          <p:nvPr>
            <p:ph type="pic" sz="quarter" idx="21"/>
          </p:nvPr>
        </p:nvSpPr>
        <p:spPr>
          <a:xfrm>
            <a:off x="15436504" y="1270000"/>
            <a:ext cx="8167167" cy="54229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 dirty="0"/>
          </a:p>
        </p:txBody>
      </p:sp>
      <p:sp>
        <p:nvSpPr>
          <p:cNvPr id="125" name="740627569_2880x1920.jpg"/>
          <p:cNvSpPr>
            <a:spLocks noGrp="1"/>
          </p:cNvSpPr>
          <p:nvPr>
            <p:ph type="pic" sz="quarter" idx="22"/>
          </p:nvPr>
        </p:nvSpPr>
        <p:spPr>
          <a:xfrm>
            <a:off x="15461772" y="7085972"/>
            <a:ext cx="8148414" cy="543227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 dirty="0"/>
          </a:p>
        </p:txBody>
      </p:sp>
      <p:sp>
        <p:nvSpPr>
          <p:cNvPr id="126" name="996267730_2880x1920.jpg"/>
          <p:cNvSpPr>
            <a:spLocks noGrp="1"/>
          </p:cNvSpPr>
          <p:nvPr>
            <p:ph type="pic" idx="23"/>
          </p:nvPr>
        </p:nvSpPr>
        <p:spPr>
          <a:xfrm>
            <a:off x="-124635" y="1270000"/>
            <a:ext cx="16859219" cy="1123947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 dirty="0"/>
          </a:p>
        </p:txBody>
      </p:sp>
      <p:sp>
        <p:nvSpPr>
          <p:cNvPr id="1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996267730_2880x1920.jpg"/>
          <p:cNvSpPr>
            <a:spLocks noGrp="1"/>
          </p:cNvSpPr>
          <p:nvPr>
            <p:ph type="pic" idx="21"/>
          </p:nvPr>
        </p:nvSpPr>
        <p:spPr>
          <a:xfrm>
            <a:off x="0" y="-1270000"/>
            <a:ext cx="24384000" cy="1625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 dirty="0"/>
          </a:p>
        </p:txBody>
      </p:sp>
      <p:sp>
        <p:nvSpPr>
          <p:cNvPr id="1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740627569_2880x1920.jpg"/>
          <p:cNvSpPr>
            <a:spLocks noGrp="1"/>
          </p:cNvSpPr>
          <p:nvPr>
            <p:ph type="pic" idx="21"/>
          </p:nvPr>
        </p:nvSpPr>
        <p:spPr>
          <a:xfrm>
            <a:off x="0" y="-1270000"/>
            <a:ext cx="24384000" cy="1625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 dirty="0"/>
          </a:p>
        </p:txBody>
      </p:sp>
      <p:sp>
        <p:nvSpPr>
          <p:cNvPr id="2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1600" spc="-232">
                <a:solidFill>
                  <a:srgbClr val="FFFFFF"/>
                </a:solidFill>
              </a:defRPr>
            </a:lvl1pPr>
          </a:lstStyle>
          <a:p>
            <a:r>
              <a:t>Presentation Title</a:t>
            </a:r>
          </a:p>
        </p:txBody>
      </p:sp>
      <p:sp>
        <p:nvSpPr>
          <p:cNvPr id="23" name="Author and Dat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Author and Date</a:t>
            </a:r>
          </a:p>
        </p:txBody>
      </p:sp>
      <p:sp>
        <p:nvSpPr>
          <p:cNvPr id="2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solidFill>
                  <a:srgbClr val="FFFFFF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solidFill>
                  <a:srgbClr val="FFFFFF"/>
                </a:solidFill>
              </a:defRPr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solidFill>
                  <a:srgbClr val="FFFFFF"/>
                </a:solidFill>
              </a:defRPr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solidFill>
                  <a:srgbClr val="FFFFFF"/>
                </a:solidFill>
              </a:defRPr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solidFill>
                  <a:srgbClr val="FFFFFF"/>
                </a:solidFill>
              </a:defRPr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136959463_1989x1321.jpg"/>
          <p:cNvSpPr>
            <a:spLocks noGrp="1"/>
          </p:cNvSpPr>
          <p:nvPr>
            <p:ph type="pic" idx="21"/>
          </p:nvPr>
        </p:nvSpPr>
        <p:spPr>
          <a:xfrm>
            <a:off x="9226574" y="1270000"/>
            <a:ext cx="16840152" cy="1118443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 dirty="0"/>
          </a:p>
        </p:txBody>
      </p:sp>
      <p:sp>
        <p:nvSpPr>
          <p:cNvPr id="3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r>
              <a:t>Slide Title</a:t>
            </a:r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43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44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247900"/>
            <a:ext cx="9779000" cy="9347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61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617931575_1991x1322.jpg"/>
          <p:cNvSpPr>
            <a:spLocks noGrp="1"/>
          </p:cNvSpPr>
          <p:nvPr>
            <p:ph type="pic" idx="22"/>
          </p:nvPr>
        </p:nvSpPr>
        <p:spPr>
          <a:xfrm>
            <a:off x="8432800" y="1263848"/>
            <a:ext cx="16850011" cy="1118820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 dirty="0"/>
          </a:p>
        </p:txBody>
      </p:sp>
      <p:sp>
        <p:nvSpPr>
          <p:cNvPr id="6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952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bg>
      <p:bgPr>
        <a:solidFill>
          <a:srgbClr val="0034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Section Title</a:t>
            </a:r>
          </a:p>
        </p:txBody>
      </p: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952500"/>
            <a:ext cx="21971000" cy="1434949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8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247900"/>
            <a:ext cx="21971000" cy="9347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8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952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Agenda Title</a:t>
            </a:r>
          </a:p>
        </p:txBody>
      </p:sp>
      <p:sp>
        <p:nvSpPr>
          <p:cNvPr id="89" name="Agenda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247900"/>
            <a:ext cx="21971000" cy="9347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Agenda Subtitle</a:t>
            </a:r>
          </a:p>
        </p:txBody>
      </p:sp>
      <p:sp>
        <p:nvSpPr>
          <p:cNvPr id="90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5pPr>
          </a:lstStyle>
          <a:p>
            <a:r>
              <a:t>Agenda Topics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952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Title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Archie Waters 2025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>
            <a:normAutofit lnSpcReduction="10000"/>
          </a:bodyPr>
          <a:lstStyle/>
          <a:p>
            <a:r>
              <a:rPr dirty="0"/>
              <a:t>Archie Waters 2025</a:t>
            </a:r>
          </a:p>
        </p:txBody>
      </p:sp>
      <p:sp>
        <p:nvSpPr>
          <p:cNvPr id="152" name="Community Mediation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Community Mediation</a:t>
            </a:r>
          </a:p>
        </p:txBody>
      </p:sp>
      <p:sp>
        <p:nvSpPr>
          <p:cNvPr id="153" name="Presentation Subtitle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Community Case Study"/>
          <p:cNvSpPr txBox="1">
            <a:spLocks noGrp="1"/>
          </p:cNvSpPr>
          <p:nvPr>
            <p:ph type="title"/>
          </p:nvPr>
        </p:nvSpPr>
        <p:spPr>
          <a:xfrm>
            <a:off x="661785" y="952439"/>
            <a:ext cx="21971001" cy="1433163"/>
          </a:xfrm>
          <a:prstGeom prst="rect">
            <a:avLst/>
          </a:prstGeom>
        </p:spPr>
        <p:txBody>
          <a:bodyPr/>
          <a:lstStyle/>
          <a:p>
            <a:r>
              <a:rPr dirty="0"/>
              <a:t>Community Case Study</a:t>
            </a:r>
          </a:p>
        </p:txBody>
      </p:sp>
      <p:sp>
        <p:nvSpPr>
          <p:cNvPr id="188" name="Second Level Complexities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r>
              <a:rPr dirty="0"/>
              <a:t>Second Level Complexities</a:t>
            </a:r>
          </a:p>
        </p:txBody>
      </p:sp>
      <p:sp>
        <p:nvSpPr>
          <p:cNvPr id="189" name="Deep seated animosity between Defendants and Committee.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Deep seated animosity between Defendants and Committee.</a:t>
            </a:r>
          </a:p>
          <a:p>
            <a:r>
              <a:rPr dirty="0"/>
              <a:t>Need to develop credible systems to achieve credible outcomes which would apply all households.</a:t>
            </a:r>
          </a:p>
          <a:p>
            <a:r>
              <a:rPr dirty="0"/>
              <a:t>Timescale.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Community Case Study"/>
          <p:cNvSpPr txBox="1">
            <a:spLocks noGrp="1"/>
          </p:cNvSpPr>
          <p:nvPr>
            <p:ph type="title"/>
          </p:nvPr>
        </p:nvSpPr>
        <p:spPr>
          <a:xfrm>
            <a:off x="661785" y="952439"/>
            <a:ext cx="21971001" cy="1433163"/>
          </a:xfrm>
          <a:prstGeom prst="rect">
            <a:avLst/>
          </a:prstGeom>
        </p:spPr>
        <p:txBody>
          <a:bodyPr/>
          <a:lstStyle/>
          <a:p>
            <a:r>
              <a:rPr dirty="0"/>
              <a:t>Community Case Study</a:t>
            </a:r>
          </a:p>
        </p:txBody>
      </p:sp>
      <p:sp>
        <p:nvSpPr>
          <p:cNvPr id="192" name="Second Level Complexities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r>
              <a:rPr dirty="0"/>
              <a:t>Second Level Complexities</a:t>
            </a:r>
          </a:p>
        </p:txBody>
      </p:sp>
      <p:sp>
        <p:nvSpPr>
          <p:cNvPr id="193" name="Deep seated animosity between Defendants and Committee.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Deep seated animosity between Defendants and Committee.</a:t>
            </a:r>
          </a:p>
          <a:p>
            <a:r>
              <a:rPr dirty="0"/>
              <a:t>Need to develop credible systems to achieve credible outcomes which would apply all households.</a:t>
            </a:r>
          </a:p>
          <a:p>
            <a:r>
              <a:rPr dirty="0"/>
              <a:t>Timescale.</a:t>
            </a:r>
          </a:p>
          <a:p>
            <a:r>
              <a:rPr lang="en-GB" dirty="0"/>
              <a:t>Funding </a:t>
            </a:r>
            <a:endParaRPr dirty="0"/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85CE7B-672F-C34A-DD08-CC889E6CFE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Community Case Study">
            <a:extLst>
              <a:ext uri="{FF2B5EF4-FFF2-40B4-BE49-F238E27FC236}">
                <a16:creationId xmlns:a16="http://schemas.microsoft.com/office/drawing/2014/main" id="{4C7A3D86-09D1-6C5F-9044-68BC9C1DB14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61785" y="952439"/>
            <a:ext cx="21971001" cy="1433163"/>
          </a:xfrm>
          <a:prstGeom prst="rect">
            <a:avLst/>
          </a:prstGeom>
        </p:spPr>
        <p:txBody>
          <a:bodyPr/>
          <a:lstStyle/>
          <a:p>
            <a:r>
              <a:rPr dirty="0"/>
              <a:t>Community Case Study</a:t>
            </a:r>
          </a:p>
        </p:txBody>
      </p:sp>
      <p:sp>
        <p:nvSpPr>
          <p:cNvPr id="192" name="Second Level Complexities">
            <a:extLst>
              <a:ext uri="{FF2B5EF4-FFF2-40B4-BE49-F238E27FC236}">
                <a16:creationId xmlns:a16="http://schemas.microsoft.com/office/drawing/2014/main" id="{C0EF097D-2D0F-3D01-5DD3-0CA3CEC1E148}"/>
              </a:ext>
            </a:extLst>
          </p:cNvPr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r>
              <a:rPr dirty="0"/>
              <a:t>Second Level Complexities</a:t>
            </a:r>
          </a:p>
        </p:txBody>
      </p:sp>
      <p:sp>
        <p:nvSpPr>
          <p:cNvPr id="193" name="Deep seated animosity between Defendants and Committee.…">
            <a:extLst>
              <a:ext uri="{FF2B5EF4-FFF2-40B4-BE49-F238E27FC236}">
                <a16:creationId xmlns:a16="http://schemas.microsoft.com/office/drawing/2014/main" id="{D984E4DB-407B-D26A-A256-C5E823D177C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dirty="0"/>
              <a:t>Deep seated animosity between Defendants and Committee.</a:t>
            </a:r>
          </a:p>
          <a:p>
            <a:r>
              <a:rPr dirty="0"/>
              <a:t>Need to develop credible systems to achieve credible outcomes which would apply all households.</a:t>
            </a:r>
          </a:p>
          <a:p>
            <a:r>
              <a:rPr dirty="0"/>
              <a:t>Timescale.</a:t>
            </a:r>
            <a:endParaRPr lang="en-GB" dirty="0"/>
          </a:p>
          <a:p>
            <a:r>
              <a:rPr lang="en-GB" dirty="0"/>
              <a:t>Funding</a:t>
            </a:r>
          </a:p>
          <a:p>
            <a:r>
              <a:rPr lang="en-GB"/>
              <a:t>Neurodiversity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34249916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Community Case Stud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Community Case Study</a:t>
            </a:r>
          </a:p>
        </p:txBody>
      </p:sp>
      <p:sp>
        <p:nvSpPr>
          <p:cNvPr id="196" name="Issues in Mediation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r>
              <a:rPr dirty="0"/>
              <a:t>Issues in Mediation</a:t>
            </a:r>
          </a:p>
        </p:txBody>
      </p:sp>
      <p:sp>
        <p:nvSpPr>
          <p:cNvPr id="197" name="Slide bullet text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Community Case Stud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Community Case Study</a:t>
            </a:r>
          </a:p>
        </p:txBody>
      </p:sp>
      <p:sp>
        <p:nvSpPr>
          <p:cNvPr id="200" name="Issues in Mediation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r>
              <a:rPr dirty="0"/>
              <a:t>Issues in Mediation</a:t>
            </a:r>
          </a:p>
        </p:txBody>
      </p:sp>
      <p:sp>
        <p:nvSpPr>
          <p:cNvPr id="201" name="What did I know beforehand?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What did I know beforehand?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Community Case Stud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Community Case Study</a:t>
            </a:r>
          </a:p>
        </p:txBody>
      </p:sp>
      <p:sp>
        <p:nvSpPr>
          <p:cNvPr id="204" name="Issues in Mediation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r>
              <a:rPr dirty="0"/>
              <a:t>Issues in Mediation</a:t>
            </a:r>
          </a:p>
        </p:txBody>
      </p:sp>
      <p:sp>
        <p:nvSpPr>
          <p:cNvPr id="205" name="What did I know beforehand?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What did I know beforehand?</a:t>
            </a:r>
          </a:p>
          <a:p>
            <a:r>
              <a:rPr dirty="0"/>
              <a:t>What did I wish I had known beforehand?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Community Case Stud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Community Case Study</a:t>
            </a:r>
          </a:p>
        </p:txBody>
      </p:sp>
      <p:sp>
        <p:nvSpPr>
          <p:cNvPr id="208" name="Issues in Mediation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r>
              <a:rPr dirty="0"/>
              <a:t>Issues in Mediation</a:t>
            </a:r>
          </a:p>
        </p:txBody>
      </p:sp>
      <p:sp>
        <p:nvSpPr>
          <p:cNvPr id="209" name="What did I know beforehand?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What did I know beforehand?</a:t>
            </a:r>
          </a:p>
          <a:p>
            <a:r>
              <a:rPr dirty="0"/>
              <a:t>What did I wish I had known beforehand?</a:t>
            </a:r>
          </a:p>
          <a:p>
            <a:r>
              <a:rPr dirty="0"/>
              <a:t>What did I learn and what would I now do differently?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Community Case Stud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Community Case Study</a:t>
            </a:r>
          </a:p>
        </p:txBody>
      </p:sp>
      <p:sp>
        <p:nvSpPr>
          <p:cNvPr id="212" name="Issues in Mediation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r>
              <a:rPr dirty="0"/>
              <a:t>Issues in Mediation</a:t>
            </a:r>
          </a:p>
        </p:txBody>
      </p:sp>
      <p:sp>
        <p:nvSpPr>
          <p:cNvPr id="213" name="What did I know beforehand?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What did I know beforehand?</a:t>
            </a:r>
          </a:p>
          <a:p>
            <a:r>
              <a:rPr dirty="0"/>
              <a:t>What did I wish I had known beforehand?</a:t>
            </a:r>
          </a:p>
          <a:p>
            <a:r>
              <a:rPr dirty="0"/>
              <a:t>What did I learn and what would I now do differently?</a:t>
            </a:r>
          </a:p>
          <a:p>
            <a:r>
              <a:rPr dirty="0"/>
              <a:t>Questions please.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Community Case Stud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Community Case Study</a:t>
            </a:r>
          </a:p>
        </p:txBody>
      </p:sp>
      <p:sp>
        <p:nvSpPr>
          <p:cNvPr id="156" name="First Level Complexities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r>
              <a:rPr dirty="0"/>
              <a:t>First Level Complexities</a:t>
            </a:r>
          </a:p>
        </p:txBody>
      </p:sp>
      <p:sp>
        <p:nvSpPr>
          <p:cNvPr id="157" name="Slide bullet text"/>
          <p:cNvSpPr txBox="1">
            <a:spLocks noGrp="1"/>
          </p:cNvSpPr>
          <p:nvPr>
            <p:ph type="body" idx="1"/>
          </p:nvPr>
        </p:nvSpPr>
        <p:spPr>
          <a:xfrm>
            <a:off x="1671109" y="4536883"/>
            <a:ext cx="21971001" cy="8256011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Community Case Stud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Community Case Study</a:t>
            </a:r>
          </a:p>
        </p:txBody>
      </p:sp>
      <p:sp>
        <p:nvSpPr>
          <p:cNvPr id="160" name="First Level Complexities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r>
              <a:rPr dirty="0"/>
              <a:t>First Level Complexities</a:t>
            </a:r>
          </a:p>
        </p:txBody>
      </p:sp>
      <p:sp>
        <p:nvSpPr>
          <p:cNvPr id="161" name="Private estate of 35 households with an elected committee overseeing general maintenance and repairs."/>
          <p:cNvSpPr txBox="1">
            <a:spLocks noGrp="1"/>
          </p:cNvSpPr>
          <p:nvPr>
            <p:ph type="body" idx="1"/>
          </p:nvPr>
        </p:nvSpPr>
        <p:spPr>
          <a:xfrm>
            <a:off x="1494878" y="4440756"/>
            <a:ext cx="21971001" cy="8256012"/>
          </a:xfrm>
          <a:prstGeom prst="rect">
            <a:avLst/>
          </a:prstGeom>
        </p:spPr>
        <p:txBody>
          <a:bodyPr/>
          <a:lstStyle/>
          <a:p>
            <a:r>
              <a:rPr dirty="0"/>
              <a:t>Private estate of 35 households with an elected committee overseeing general maintenance and repairs.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Community Case Stud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Community Case Study</a:t>
            </a:r>
          </a:p>
        </p:txBody>
      </p:sp>
      <p:sp>
        <p:nvSpPr>
          <p:cNvPr id="164" name="First Level Complexities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r>
              <a:rPr dirty="0"/>
              <a:t>First Level Complexities</a:t>
            </a:r>
          </a:p>
        </p:txBody>
      </p:sp>
      <p:sp>
        <p:nvSpPr>
          <p:cNvPr id="165" name="Private estate of 35 households with an elected committee overseeing general maintenance and repairs.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Private estate of 35 households with an elected committee overseeing general maintenance and repairs.</a:t>
            </a:r>
          </a:p>
          <a:p>
            <a:r>
              <a:rPr dirty="0"/>
              <a:t>Three residents had considerable arrears and the case was taken court.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Community Case Stud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Community Case Study</a:t>
            </a:r>
          </a:p>
        </p:txBody>
      </p:sp>
      <p:sp>
        <p:nvSpPr>
          <p:cNvPr id="168" name="First Level Complexities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r>
              <a:rPr dirty="0"/>
              <a:t>First Level Complexities</a:t>
            </a:r>
          </a:p>
        </p:txBody>
      </p:sp>
      <p:sp>
        <p:nvSpPr>
          <p:cNvPr id="169" name="Private estate of 35 households with an elected committee overseeing general maintenance and repairs.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Private estate of 35 households with an elected committee overseeing general maintenance and repairs.</a:t>
            </a:r>
          </a:p>
          <a:p>
            <a:r>
              <a:rPr dirty="0"/>
              <a:t>Three residents had considerable arrears and the case was taken court.</a:t>
            </a:r>
          </a:p>
          <a:p>
            <a:r>
              <a:rPr dirty="0"/>
              <a:t>The Sheriff ruled it should go to mediation and </a:t>
            </a:r>
            <a:r>
              <a:rPr sz="4700" u="sng" dirty="0"/>
              <a:t>all</a:t>
            </a:r>
            <a:r>
              <a:rPr dirty="0"/>
              <a:t> residents should be involved.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Community Case Study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Community Case Study</a:t>
            </a:r>
          </a:p>
        </p:txBody>
      </p:sp>
      <p:sp>
        <p:nvSpPr>
          <p:cNvPr id="172" name="First Level Complexities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r>
              <a:rPr dirty="0"/>
              <a:t>First Level Complexities</a:t>
            </a:r>
          </a:p>
        </p:txBody>
      </p:sp>
      <p:sp>
        <p:nvSpPr>
          <p:cNvPr id="173" name="Private estate of 35 households with an elected committee overseeing general maintenance and repairs.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Private estate of 35 households with an elected committee overseeing general maintenance and repairs.</a:t>
            </a:r>
          </a:p>
          <a:p>
            <a:r>
              <a:rPr dirty="0"/>
              <a:t>Three residents had considerable arrears and the case was taken court.</a:t>
            </a:r>
          </a:p>
          <a:p>
            <a:r>
              <a:rPr dirty="0"/>
              <a:t>The Sheriff ruled it should go to mediation and </a:t>
            </a:r>
            <a:r>
              <a:rPr sz="4700" u="sng" dirty="0"/>
              <a:t>all</a:t>
            </a:r>
            <a:r>
              <a:rPr dirty="0"/>
              <a:t> residents should be involved.</a:t>
            </a:r>
          </a:p>
          <a:p>
            <a:r>
              <a:rPr dirty="0"/>
              <a:t>Four groupings emerged: The plaintiff, the defendants, the interested community and the disinterested community.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Community Case Study"/>
          <p:cNvSpPr txBox="1">
            <a:spLocks noGrp="1"/>
          </p:cNvSpPr>
          <p:nvPr>
            <p:ph type="title"/>
          </p:nvPr>
        </p:nvSpPr>
        <p:spPr>
          <a:xfrm>
            <a:off x="661785" y="952439"/>
            <a:ext cx="21971001" cy="1433163"/>
          </a:xfrm>
          <a:prstGeom prst="rect">
            <a:avLst/>
          </a:prstGeom>
        </p:spPr>
        <p:txBody>
          <a:bodyPr/>
          <a:lstStyle/>
          <a:p>
            <a:r>
              <a:rPr dirty="0"/>
              <a:t>Community Case Study</a:t>
            </a:r>
          </a:p>
        </p:txBody>
      </p:sp>
      <p:sp>
        <p:nvSpPr>
          <p:cNvPr id="176" name="Second Level Complexities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r>
              <a:rPr dirty="0"/>
              <a:t>Second Level Complexities</a:t>
            </a:r>
          </a:p>
        </p:txBody>
      </p:sp>
      <p:sp>
        <p:nvSpPr>
          <p:cNvPr id="177" name="Slide bullet text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Community Case Study"/>
          <p:cNvSpPr txBox="1">
            <a:spLocks noGrp="1"/>
          </p:cNvSpPr>
          <p:nvPr>
            <p:ph type="title"/>
          </p:nvPr>
        </p:nvSpPr>
        <p:spPr>
          <a:xfrm>
            <a:off x="661785" y="952439"/>
            <a:ext cx="21971001" cy="1433163"/>
          </a:xfrm>
          <a:prstGeom prst="rect">
            <a:avLst/>
          </a:prstGeom>
        </p:spPr>
        <p:txBody>
          <a:bodyPr/>
          <a:lstStyle/>
          <a:p>
            <a:r>
              <a:rPr dirty="0"/>
              <a:t>Community Case Study</a:t>
            </a:r>
          </a:p>
        </p:txBody>
      </p:sp>
      <p:sp>
        <p:nvSpPr>
          <p:cNvPr id="180" name="Second Level Complexities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r>
              <a:rPr dirty="0"/>
              <a:t>Second Level Complexities</a:t>
            </a:r>
          </a:p>
        </p:txBody>
      </p:sp>
      <p:sp>
        <p:nvSpPr>
          <p:cNvPr id="181" name="Deep seated animosity between Defendants and Committee."/>
          <p:cNvSpPr txBox="1">
            <a:spLocks noGrp="1"/>
          </p:cNvSpPr>
          <p:nvPr>
            <p:ph type="body" idx="1"/>
          </p:nvPr>
        </p:nvSpPr>
        <p:spPr>
          <a:xfrm>
            <a:off x="1206500" y="4104315"/>
            <a:ext cx="21971000" cy="8256012"/>
          </a:xfrm>
          <a:prstGeom prst="rect">
            <a:avLst/>
          </a:prstGeom>
        </p:spPr>
        <p:txBody>
          <a:bodyPr/>
          <a:lstStyle/>
          <a:p>
            <a:r>
              <a:rPr dirty="0"/>
              <a:t>Deep seated animosity between Defendants and Committee.</a:t>
            </a:r>
            <a:endParaRPr lang="en-GB" dirty="0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Community Case Study"/>
          <p:cNvSpPr txBox="1">
            <a:spLocks noGrp="1"/>
          </p:cNvSpPr>
          <p:nvPr>
            <p:ph type="title"/>
          </p:nvPr>
        </p:nvSpPr>
        <p:spPr>
          <a:xfrm>
            <a:off x="661785" y="952439"/>
            <a:ext cx="21971001" cy="1433163"/>
          </a:xfrm>
          <a:prstGeom prst="rect">
            <a:avLst/>
          </a:prstGeom>
        </p:spPr>
        <p:txBody>
          <a:bodyPr/>
          <a:lstStyle/>
          <a:p>
            <a:r>
              <a:rPr dirty="0"/>
              <a:t>Community Case Study</a:t>
            </a:r>
          </a:p>
        </p:txBody>
      </p:sp>
      <p:sp>
        <p:nvSpPr>
          <p:cNvPr id="184" name="Second Level Complexities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r>
              <a:rPr dirty="0"/>
              <a:t>Second Level Complexities</a:t>
            </a:r>
          </a:p>
        </p:txBody>
      </p:sp>
      <p:sp>
        <p:nvSpPr>
          <p:cNvPr id="185" name="Deep seated animosity between Defendants and Committee.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Deep seated animosity between Defendants and Committee.</a:t>
            </a:r>
          </a:p>
          <a:p>
            <a:r>
              <a:rPr dirty="0"/>
              <a:t>Need to develop credible systems to achieve credible outcomes which would apply all households.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30_BasicColor">
  <a:themeElements>
    <a:clrScheme name="30_BasicColor">
      <a:dk1>
        <a:srgbClr val="5E5E5E"/>
      </a:dk1>
      <a:lt1>
        <a:srgbClr val="003462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30_BasicColor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30_BasicCol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30_BasicColor">
  <a:themeElements>
    <a:clrScheme name="30_BasicColor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30_BasicColor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30_BasicCol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432</Words>
  <Application>Microsoft Office PowerPoint</Application>
  <PresentationFormat>Custom</PresentationFormat>
  <Paragraphs>69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Helvetica Neue</vt:lpstr>
      <vt:lpstr>Helvetica Neue Medium</vt:lpstr>
      <vt:lpstr>30_BasicColor</vt:lpstr>
      <vt:lpstr>Community Mediation</vt:lpstr>
      <vt:lpstr>Community Case Study</vt:lpstr>
      <vt:lpstr>Community Case Study</vt:lpstr>
      <vt:lpstr>Community Case Study</vt:lpstr>
      <vt:lpstr>Community Case Study</vt:lpstr>
      <vt:lpstr>Community Case Study</vt:lpstr>
      <vt:lpstr>Community Case Study</vt:lpstr>
      <vt:lpstr>Community Case Study</vt:lpstr>
      <vt:lpstr>Community Case Study</vt:lpstr>
      <vt:lpstr>Community Case Study</vt:lpstr>
      <vt:lpstr>Community Case Study</vt:lpstr>
      <vt:lpstr>Community Case Study</vt:lpstr>
      <vt:lpstr>Community Case Study</vt:lpstr>
      <vt:lpstr>Community Case Study</vt:lpstr>
      <vt:lpstr>Community Case Study</vt:lpstr>
      <vt:lpstr>Community Case Study</vt:lpstr>
      <vt:lpstr>Community Case Study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Clare Jackson</cp:lastModifiedBy>
  <cp:revision>2</cp:revision>
  <dcterms:modified xsi:type="dcterms:W3CDTF">2025-05-19T14:17:39Z</dcterms:modified>
</cp:coreProperties>
</file>