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526" r:id="rId3"/>
    <p:sldId id="532" r:id="rId4"/>
    <p:sldId id="621" r:id="rId5"/>
    <p:sldId id="622" r:id="rId6"/>
    <p:sldId id="667" r:id="rId7"/>
    <p:sldId id="625" r:id="rId8"/>
    <p:sldId id="626" r:id="rId9"/>
    <p:sldId id="668" r:id="rId10"/>
    <p:sldId id="634" r:id="rId11"/>
    <p:sldId id="645" r:id="rId12"/>
    <p:sldId id="638" r:id="rId13"/>
    <p:sldId id="640" r:id="rId14"/>
    <p:sldId id="642" r:id="rId15"/>
    <p:sldId id="674" r:id="rId16"/>
    <p:sldId id="669" r:id="rId17"/>
    <p:sldId id="672" r:id="rId18"/>
    <p:sldId id="670" r:id="rId19"/>
    <p:sldId id="671" r:id="rId20"/>
    <p:sldId id="673" r:id="rId21"/>
    <p:sldId id="663" r:id="rId22"/>
    <p:sldId id="577" r:id="rId23"/>
    <p:sldId id="627" r:id="rId24"/>
    <p:sldId id="651" r:id="rId25"/>
    <p:sldId id="649" r:id="rId26"/>
    <p:sldId id="665" r:id="rId27"/>
    <p:sldId id="579" r:id="rId28"/>
    <p:sldId id="631" r:id="rId29"/>
    <p:sldId id="666" r:id="rId30"/>
    <p:sldId id="660" r:id="rId31"/>
    <p:sldId id="661" r:id="rId32"/>
    <p:sldId id="6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2F8A-8079-5A91-502B-513747345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F7E48-6C71-C69C-7794-31DDA8E3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7C7B-F899-58FC-644B-60E8CB33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FC5C8-D969-4F6B-7B9D-BE265CF6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7596-62B1-0875-16A8-417F7CFB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7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3262-E8DC-A2FB-B52C-012985E2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83797-2D5F-54E6-5D40-B4EEA4B26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5F76D-4334-61FF-8352-B7802235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CA10-4C7F-269E-F9B0-9E4D57A2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790E-0B07-B316-C1C7-51EBB5D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60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0E20A-3468-044C-BD80-FB7027067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4F5F0-4149-C620-C9EE-5E8D93C96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45BFF-B62A-1790-B938-00635AEF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3090-3823-302C-18A5-4AB0C882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466B-4F70-CE10-263E-4EE4AEAF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65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0901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C86D-C4CA-8A78-1E14-31FA2303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EC11-E0EE-A618-4F3C-6410E34FB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A29D0-FCFF-F958-9065-C42F2F6B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F68EF-DE48-85DE-B1CA-5A7E1ED4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1BDF-C87D-9C4A-5F78-B6891463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0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6304-B58D-84EF-492F-63B0E94F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A1A6D-3880-8D47-0372-E91C80EF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180B2-7612-C1B1-F835-0E940F5B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76ED-9B47-6EBA-B296-3AAEACFB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9FCF-C264-DC53-DEC4-CC2318C2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62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E052-DB04-9E93-02FF-33634C89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40F4-9CED-C648-5FC9-7658BCD19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81E3A-5E11-5328-B63F-DA4478E0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147B-F8D2-8E9E-EA24-47E2FBD7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2A6A-8410-AF33-6CD5-253FFD45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D6C7-263D-FAFA-F7D7-6144F464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50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3D62-4C35-9338-2076-25251C70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D9193-D15C-2BA2-2441-D35C8FC4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163D2-C2AC-A323-5A82-464BF96B6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62C04-B70E-A20E-A6BD-4529A9022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061DE-BB3B-C3EA-5E11-B58421AD4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A6EAE-0D60-4297-3CFB-07E2E2E1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E1D28-B0E1-2493-7095-E128CA54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CF59A-B9F7-299D-CCC9-B9A029B7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73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E187-D33A-38FD-5526-378103FA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C74DC-716A-FC62-EDEB-78803194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9BC22-C597-4E61-ADF9-BA79CD5E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82633-9625-CA11-B1DA-3129D92E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57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1EE36-0521-5199-1158-B37D4E40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E9D0E-985C-8DE0-099C-EEAC889A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00B3-6AE8-8D41-B2ED-A7766BA8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2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90A3-9DC5-3DAD-0EC0-067BCCF1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EF75-6767-E587-A15E-4B645D1F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FDAA9-0F88-5E72-D747-0D51DEF8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DA641-DA8A-D7D1-DB05-0382E4B6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FA515-84CE-B410-2497-393C9694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03B1-CFBE-2E08-068F-D6C2A66C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6EFB-0577-F67B-78B7-FA2621D7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DBEB-33D8-6006-8A68-83EF523F7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0878D-5D66-AC6B-C66B-BE505E96C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ED9F2-99A7-149E-D083-65EA5178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36638-0C3B-0AC6-8AD6-E092B597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AD9AF-F250-C1E1-9CA5-8C4857CC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4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AC030-1D8F-3722-0635-491C390A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3431B-E377-AA5B-B7A4-5BD3BEC04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B19D8-167C-633D-D84B-65146E753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1D91F-3B9F-4FD0-A3A2-94981DB93EDD}" type="datetimeFigureOut">
              <a:rPr lang="en-GB" smtClean="0"/>
              <a:t>30/05/2025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F19A-76AC-BD96-E48B-FA96DF612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1A5CE-47D2-8B48-AE0D-A903FA217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085454-05AA-4141-A13E-397838E7C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1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1722-6EC1-DF00-7633-014B1629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mmunity Case Study">
            <a:extLst>
              <a:ext uri="{FF2B5EF4-FFF2-40B4-BE49-F238E27FC236}">
                <a16:creationId xmlns:a16="http://schemas.microsoft.com/office/drawing/2014/main" id="{935C2CBD-4025-B80E-F45D-3D7EFBE5F1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Community Case Study</a:t>
            </a:r>
          </a:p>
        </p:txBody>
      </p:sp>
      <p:sp>
        <p:nvSpPr>
          <p:cNvPr id="156" name="First Level Complexities">
            <a:extLst>
              <a:ext uri="{FF2B5EF4-FFF2-40B4-BE49-F238E27FC236}">
                <a16:creationId xmlns:a16="http://schemas.microsoft.com/office/drawing/2014/main" id="{AB35152E-5749-FE99-4B99-D477CE5889F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First Level Complexities</a:t>
            </a:r>
          </a:p>
        </p:txBody>
      </p:sp>
      <p:sp>
        <p:nvSpPr>
          <p:cNvPr id="157" name="Slide bullet text">
            <a:extLst>
              <a:ext uri="{FF2B5EF4-FFF2-40B4-BE49-F238E27FC236}">
                <a16:creationId xmlns:a16="http://schemas.microsoft.com/office/drawing/2014/main" id="{B41797C6-5056-340F-12EF-647E81865D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555" y="2268442"/>
            <a:ext cx="10985501" cy="412800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" name="Picture 2" descr="A light bulb with a colorful brain inside&#10;&#10;AI-generated content may be incorrect.">
            <a:extLst>
              <a:ext uri="{FF2B5EF4-FFF2-40B4-BE49-F238E27FC236}">
                <a16:creationId xmlns:a16="http://schemas.microsoft.com/office/drawing/2014/main" id="{6EBEA750-55BD-7957-AD88-AAD671ED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9"/>
            <a:ext cx="12192000" cy="70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726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7010A-2580-4ED3-ACE6-0B195A52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3FFFFF35-6483-4475-8719-915D9EEB75D2}"/>
              </a:ext>
            </a:extLst>
          </p:cNvPr>
          <p:cNvSpPr/>
          <p:nvPr/>
        </p:nvSpPr>
        <p:spPr>
          <a:xfrm>
            <a:off x="0" y="4142643"/>
            <a:ext cx="8534400" cy="2715357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446407" y="4261520"/>
            <a:ext cx="970419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7000" b="1" dirty="0">
                <a:solidFill>
                  <a:schemeClr val="accent2"/>
                </a:solidFill>
              </a:rPr>
              <a:t>A closer look: </a:t>
            </a:r>
          </a:p>
          <a:p>
            <a:pPr>
              <a:spcAft>
                <a:spcPts val="1800"/>
              </a:spcAft>
            </a:pPr>
            <a:r>
              <a:rPr lang="en-GB" sz="7000" b="1" dirty="0">
                <a:solidFill>
                  <a:schemeClr val="accent2"/>
                </a:solidFill>
              </a:rPr>
              <a:t>Autism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0EB14-D064-8E3D-038B-1F195F8C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E3B0D-1E62-47FA-A6A9-B332ACB5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28E66-FF4A-491D-B002-2638886A1209}"/>
              </a:ext>
            </a:extLst>
          </p:cNvPr>
          <p:cNvSpPr txBox="1"/>
          <p:nvPr/>
        </p:nvSpPr>
        <p:spPr>
          <a:xfrm>
            <a:off x="1217110" y="1189925"/>
            <a:ext cx="10308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About autism</a:t>
            </a:r>
          </a:p>
          <a:p>
            <a:pPr>
              <a:spcAft>
                <a:spcPts val="1800"/>
              </a:spcAft>
            </a:pPr>
            <a:r>
              <a:rPr lang="en-GB" sz="3000" b="1" dirty="0">
                <a:solidFill>
                  <a:schemeClr val="bg1"/>
                </a:solidFill>
              </a:rPr>
              <a:t>Often referred to as Autism Spectrum Disorder, with three common features that people may have difficulties with: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Interacting with others in social situations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Communicating with others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Experiencing the world through the senses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0A19AF-483D-55D4-5383-0E52D84BC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4614C5-039D-40C8-BC47-0564A477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AB943-3F08-427E-ABD7-3E22EB99A714}"/>
              </a:ext>
            </a:extLst>
          </p:cNvPr>
          <p:cNvSpPr txBox="1"/>
          <p:nvPr/>
        </p:nvSpPr>
        <p:spPr>
          <a:xfrm>
            <a:off x="1802898" y="4260578"/>
            <a:ext cx="9179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people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dirty="0">
                <a:solidFill>
                  <a:schemeClr val="bg1"/>
                </a:solidFill>
              </a:rPr>
              <a:t>on the autism spectrum in the UK</a:t>
            </a:r>
            <a:endParaRPr lang="en-GB" sz="4000" b="1" dirty="0">
              <a:solidFill>
                <a:schemeClr val="bg1"/>
              </a:solidFill>
              <a:ea typeface="DIN 2014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2EC79-19CC-4BFF-AF16-73B9C1746625}"/>
              </a:ext>
            </a:extLst>
          </p:cNvPr>
          <p:cNvSpPr txBox="1"/>
          <p:nvPr/>
        </p:nvSpPr>
        <p:spPr>
          <a:xfrm>
            <a:off x="1802899" y="5756076"/>
            <a:ext cx="28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IN Light" pitchFamily="50" charset="0"/>
              </a:rPr>
              <a:t>Autism Society,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CE59F-B41D-4821-9F20-806C71A08051}"/>
              </a:ext>
            </a:extLst>
          </p:cNvPr>
          <p:cNvSpPr txBox="1"/>
          <p:nvPr/>
        </p:nvSpPr>
        <p:spPr>
          <a:xfrm>
            <a:off x="1802899" y="1090479"/>
            <a:ext cx="8512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b="1" dirty="0">
                <a:solidFill>
                  <a:schemeClr val="bg1"/>
                </a:solidFill>
              </a:rPr>
              <a:t>1 in100</a:t>
            </a:r>
            <a:endParaRPr lang="en-GB" sz="20000" b="1" dirty="0">
              <a:solidFill>
                <a:schemeClr val="bg1"/>
              </a:solidFill>
              <a:ea typeface="DIN 2014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5178D-D1AC-059C-A87F-D99E9EB5F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4614C5-039D-40C8-BC47-0564A477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AB943-3F08-427E-ABD7-3E22EB99A714}"/>
              </a:ext>
            </a:extLst>
          </p:cNvPr>
          <p:cNvSpPr txBox="1"/>
          <p:nvPr/>
        </p:nvSpPr>
        <p:spPr>
          <a:xfrm>
            <a:off x="1802899" y="4260578"/>
            <a:ext cx="846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autistic adults and children in the UK</a:t>
            </a:r>
            <a:endParaRPr lang="en-GB" sz="4000" b="1" dirty="0">
              <a:solidFill>
                <a:schemeClr val="bg1"/>
              </a:solidFill>
              <a:ea typeface="DIN 2014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2EC79-19CC-4BFF-AF16-73B9C1746625}"/>
              </a:ext>
            </a:extLst>
          </p:cNvPr>
          <p:cNvSpPr txBox="1"/>
          <p:nvPr/>
        </p:nvSpPr>
        <p:spPr>
          <a:xfrm>
            <a:off x="1802899" y="5142845"/>
            <a:ext cx="28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IN Light" pitchFamily="50" charset="0"/>
              </a:rPr>
              <a:t>Autism Society,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CE59F-B41D-4821-9F20-806C71A08051}"/>
              </a:ext>
            </a:extLst>
          </p:cNvPr>
          <p:cNvSpPr txBox="1"/>
          <p:nvPr/>
        </p:nvSpPr>
        <p:spPr>
          <a:xfrm>
            <a:off x="1802898" y="1090479"/>
            <a:ext cx="9360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b="1" dirty="0">
                <a:solidFill>
                  <a:schemeClr val="bg1"/>
                </a:solidFill>
              </a:rPr>
              <a:t>700,000</a:t>
            </a:r>
            <a:endParaRPr lang="en-GB" sz="20000" b="1" baseline="100000" dirty="0">
              <a:solidFill>
                <a:schemeClr val="bg1"/>
              </a:solidFill>
              <a:ea typeface="DIN 2014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6F396-8F34-9CD4-83E6-5C96A1146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E3B0D-1E62-47FA-A6A9-B332ACB5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28E66-FF4A-491D-B002-2638886A1209}"/>
              </a:ext>
            </a:extLst>
          </p:cNvPr>
          <p:cNvSpPr txBox="1"/>
          <p:nvPr/>
        </p:nvSpPr>
        <p:spPr>
          <a:xfrm>
            <a:off x="1217110" y="1189925"/>
            <a:ext cx="10308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Some positives of autism</a:t>
            </a:r>
          </a:p>
          <a:p>
            <a:pPr>
              <a:spcAft>
                <a:spcPts val="1800"/>
              </a:spcAft>
            </a:pPr>
            <a:r>
              <a:rPr lang="en-GB" sz="3000" b="1" dirty="0">
                <a:solidFill>
                  <a:schemeClr val="bg1"/>
                </a:solidFill>
              </a:rPr>
              <a:t>Many autistic people say that positive characteristics of the condition include: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Being loyal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Being honest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Being focussed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37863-EE32-326B-40D6-371321B8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0602-8371-4AD3-6942-94B3C3D64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1941F-CFF5-16AF-09D0-A33753BE4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A5840D-7193-B7A4-D97C-1BC4FEAED400}"/>
              </a:ext>
            </a:extLst>
          </p:cNvPr>
          <p:cNvSpPr txBox="1"/>
          <p:nvPr/>
        </p:nvSpPr>
        <p:spPr>
          <a:xfrm>
            <a:off x="624472" y="125243"/>
            <a:ext cx="10633463" cy="727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6000" b="1" dirty="0">
                <a:solidFill>
                  <a:prstClr val="white"/>
                </a:solidFill>
              </a:rPr>
              <a:t>Embracing ASD as Mediators</a:t>
            </a:r>
          </a:p>
          <a:p>
            <a:pPr lvl="0">
              <a:spcAft>
                <a:spcPts val="1800"/>
              </a:spcAft>
            </a:pPr>
            <a:r>
              <a:rPr lang="en-GB" sz="3000" b="1" dirty="0">
                <a:solidFill>
                  <a:prstClr val="white"/>
                </a:solidFill>
              </a:rPr>
              <a:t>Someone with ASD may need:</a:t>
            </a:r>
          </a:p>
          <a:p>
            <a:pPr marL="571500" lvl="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More time to process information</a:t>
            </a:r>
          </a:p>
          <a:p>
            <a:pPr marL="571500" lvl="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Clear, consistent language, rather than abstract phrases</a:t>
            </a:r>
          </a:p>
          <a:p>
            <a:pPr marL="571500" lvl="0" indent="-5715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Less reliance on things like</a:t>
            </a:r>
          </a:p>
          <a:p>
            <a:pPr lvl="3">
              <a:spcAft>
                <a:spcPts val="1800"/>
              </a:spcAft>
            </a:pPr>
            <a:r>
              <a:rPr lang="en-GB" sz="3000" dirty="0">
                <a:solidFill>
                  <a:prstClr val="white"/>
                </a:solidFill>
              </a:rPr>
              <a:t>- facial expressions</a:t>
            </a:r>
            <a:br>
              <a:rPr lang="en-GB" sz="3000" dirty="0">
                <a:solidFill>
                  <a:prstClr val="white"/>
                </a:solidFill>
              </a:rPr>
            </a:br>
            <a:r>
              <a:rPr lang="en-GB" sz="3000" dirty="0">
                <a:solidFill>
                  <a:prstClr val="white"/>
                </a:solidFill>
              </a:rPr>
              <a:t>- jokes and sarcasm</a:t>
            </a:r>
            <a:br>
              <a:rPr lang="en-GB" sz="3000" dirty="0">
                <a:solidFill>
                  <a:prstClr val="white"/>
                </a:solidFill>
              </a:rPr>
            </a:br>
            <a:r>
              <a:rPr lang="en-GB" sz="3000" dirty="0">
                <a:solidFill>
                  <a:prstClr val="white"/>
                </a:solidFill>
              </a:rPr>
              <a:t>- metaphors and similes</a:t>
            </a:r>
          </a:p>
          <a:p>
            <a:pPr marL="571500" lvl="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An understanding that they may not always hold eye contact, engage in banter, etc.</a:t>
            </a:r>
          </a:p>
          <a:p>
            <a:pPr lvl="0">
              <a:spcAft>
                <a:spcPts val="1800"/>
              </a:spcAft>
            </a:pP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91041-AEF6-849F-8455-47C04D93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7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C3227-519C-5D9B-4960-88B9CD1E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1357D-5845-7164-36E5-2442710C75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C5B84FE9-B2E8-B13D-B7E7-015D5266589B}"/>
              </a:ext>
            </a:extLst>
          </p:cNvPr>
          <p:cNvSpPr/>
          <p:nvPr/>
        </p:nvSpPr>
        <p:spPr>
          <a:xfrm>
            <a:off x="0" y="4142643"/>
            <a:ext cx="8534400" cy="2715357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1C328-0514-336C-4B0E-3D9A308C3069}"/>
              </a:ext>
            </a:extLst>
          </p:cNvPr>
          <p:cNvSpPr txBox="1"/>
          <p:nvPr/>
        </p:nvSpPr>
        <p:spPr>
          <a:xfrm>
            <a:off x="446407" y="4261520"/>
            <a:ext cx="970419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7000" b="1" dirty="0">
                <a:solidFill>
                  <a:schemeClr val="accent2"/>
                </a:solidFill>
              </a:rPr>
              <a:t>A closer look: </a:t>
            </a:r>
          </a:p>
          <a:p>
            <a:pPr>
              <a:spcAft>
                <a:spcPts val="1800"/>
              </a:spcAft>
            </a:pPr>
            <a:r>
              <a:rPr lang="en-GB" sz="7000" b="1" dirty="0">
                <a:solidFill>
                  <a:schemeClr val="accent2"/>
                </a:solidFill>
              </a:rPr>
              <a:t>ADHD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CB7F9-F9AD-345D-485C-2D6A8691C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F0D9E-BF10-7087-8187-DD7D8C64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F7C2E-99EC-D2D1-678A-361D3B973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F48FA-6245-E2C8-3C60-2CDA067FDAF7}"/>
              </a:ext>
            </a:extLst>
          </p:cNvPr>
          <p:cNvSpPr txBox="1"/>
          <p:nvPr/>
        </p:nvSpPr>
        <p:spPr>
          <a:xfrm>
            <a:off x="951638" y="826131"/>
            <a:ext cx="105521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About ADHD</a:t>
            </a:r>
          </a:p>
          <a:p>
            <a:pPr>
              <a:spcAft>
                <a:spcPts val="1800"/>
              </a:spcAft>
            </a:pPr>
            <a:r>
              <a:rPr lang="en-GB" sz="3200" dirty="0">
                <a:solidFill>
                  <a:schemeClr val="bg1"/>
                </a:solidFill>
              </a:rPr>
              <a:t>People with ADHD show a persistent pattern of: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inattention, and/or 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hyperactivity–impulsivity </a:t>
            </a:r>
          </a:p>
          <a:p>
            <a:pPr>
              <a:spcAft>
                <a:spcPts val="1800"/>
              </a:spcAft>
            </a:pPr>
            <a:r>
              <a:rPr lang="en-GB" sz="3200" dirty="0">
                <a:solidFill>
                  <a:schemeClr val="bg1"/>
                </a:solidFill>
              </a:rPr>
              <a:t>that gets in the way of day-to-day functioning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0ADAD-0868-3F21-AD54-83656C5D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3F6F-599F-7C10-FBC5-5F268067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3D5BC3-2BB8-B3A4-D546-7BBD2AB31E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936B8-C8B2-AC02-5A12-BBE27E3F0653}"/>
              </a:ext>
            </a:extLst>
          </p:cNvPr>
          <p:cNvSpPr txBox="1"/>
          <p:nvPr/>
        </p:nvSpPr>
        <p:spPr>
          <a:xfrm>
            <a:off x="1028563" y="4245189"/>
            <a:ext cx="8498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(approximately) with ADHD in the UK</a:t>
            </a:r>
            <a:endParaRPr lang="en-GB" sz="4000" b="1" dirty="0">
              <a:solidFill>
                <a:schemeClr val="bg1"/>
              </a:solidFill>
              <a:ea typeface="DIN 2014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2997C-40B4-444D-886B-A91B26F615EA}"/>
              </a:ext>
            </a:extLst>
          </p:cNvPr>
          <p:cNvSpPr txBox="1"/>
          <p:nvPr/>
        </p:nvSpPr>
        <p:spPr>
          <a:xfrm>
            <a:off x="947493" y="5543900"/>
            <a:ext cx="28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IN Light" pitchFamily="50" charset="0"/>
              </a:rPr>
              <a:t>ADHD UK,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D25A6-83FD-16D1-DDC8-28941C7BDF0A}"/>
              </a:ext>
            </a:extLst>
          </p:cNvPr>
          <p:cNvSpPr txBox="1"/>
          <p:nvPr/>
        </p:nvSpPr>
        <p:spPr>
          <a:xfrm>
            <a:off x="819673" y="944768"/>
            <a:ext cx="11411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1 in 25 adults</a:t>
            </a:r>
          </a:p>
          <a:p>
            <a:r>
              <a:rPr lang="en-GB" sz="9600" b="1" dirty="0">
                <a:solidFill>
                  <a:schemeClr val="bg1"/>
                </a:solidFill>
                <a:ea typeface="DIN 2014" panose="020B0504020202020204" pitchFamily="34" charset="0"/>
              </a:rPr>
              <a:t>1 in 20 Children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33885-936F-6A4F-D707-5A3C5841E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1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8EE4C-450B-3510-8592-6CD67680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BDD2FE-5F89-C799-90A5-326F7EDB47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1A017-3958-A002-5B14-A2CB8BD1F069}"/>
              </a:ext>
            </a:extLst>
          </p:cNvPr>
          <p:cNvSpPr txBox="1"/>
          <p:nvPr/>
        </p:nvSpPr>
        <p:spPr>
          <a:xfrm>
            <a:off x="1802898" y="3350509"/>
            <a:ext cx="9219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adults and children with ADHD in the UK</a:t>
            </a:r>
            <a:endParaRPr lang="en-GB" sz="4000" b="1" dirty="0">
              <a:solidFill>
                <a:schemeClr val="bg1"/>
              </a:solidFill>
              <a:ea typeface="DIN 2014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091B0-EF41-6E9C-8EDD-2CA385C0DF85}"/>
              </a:ext>
            </a:extLst>
          </p:cNvPr>
          <p:cNvSpPr txBox="1"/>
          <p:nvPr/>
        </p:nvSpPr>
        <p:spPr>
          <a:xfrm>
            <a:off x="1802899" y="5142845"/>
            <a:ext cx="28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IN Light" pitchFamily="50" charset="0"/>
              </a:rPr>
              <a:t>ADHD UK,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16667-7C76-1F50-AE97-A534D1782DB7}"/>
              </a:ext>
            </a:extLst>
          </p:cNvPr>
          <p:cNvSpPr txBox="1"/>
          <p:nvPr/>
        </p:nvSpPr>
        <p:spPr>
          <a:xfrm>
            <a:off x="1802898" y="1090479"/>
            <a:ext cx="93604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600" b="1" dirty="0">
                <a:solidFill>
                  <a:schemeClr val="bg1"/>
                </a:solidFill>
              </a:rPr>
              <a:t>2.6 million</a:t>
            </a:r>
            <a:endParaRPr lang="en-GB" sz="11600" b="1" baseline="100000" dirty="0">
              <a:solidFill>
                <a:schemeClr val="bg1"/>
              </a:solidFill>
              <a:ea typeface="DIN 2014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ACC97B-F8E1-4EC3-534D-45EC8FD9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266B5-0AF7-4DBE-98D8-82ECFDA7E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E0C3E-903D-3A21-889B-FD2F51D0DE27}"/>
              </a:ext>
            </a:extLst>
          </p:cNvPr>
          <p:cNvSpPr txBox="1"/>
          <p:nvPr/>
        </p:nvSpPr>
        <p:spPr>
          <a:xfrm>
            <a:off x="405301" y="1411597"/>
            <a:ext cx="6661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0" dirty="0">
                <a:solidFill>
                  <a:schemeClr val="bg1"/>
                </a:solidFill>
                <a:effectLst/>
                <a:latin typeface="Neue Plak"/>
              </a:rPr>
              <a:t>Defining and embracing neurodiversity in mediation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7CF1D-277F-B91D-AFAE-EEBB0922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7D60BD-07CC-19F3-8086-A47678BCAFA2}"/>
              </a:ext>
            </a:extLst>
          </p:cNvPr>
          <p:cNvSpPr txBox="1"/>
          <p:nvPr/>
        </p:nvSpPr>
        <p:spPr>
          <a:xfrm>
            <a:off x="405301" y="4106510"/>
            <a:ext cx="3200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Dr. Mike Talbot</a:t>
            </a:r>
          </a:p>
          <a:p>
            <a:r>
              <a:rPr lang="en-GB" sz="2800" dirty="0">
                <a:solidFill>
                  <a:schemeClr val="bg1"/>
                </a:solidFill>
              </a:rPr>
              <a:t>CEO &amp; Founder, </a:t>
            </a:r>
          </a:p>
          <a:p>
            <a:r>
              <a:rPr lang="en-GB" sz="2800" dirty="0">
                <a:solidFill>
                  <a:schemeClr val="bg1"/>
                </a:solidFill>
              </a:rPr>
              <a:t>UK Mediation Ltd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646D6-6B92-ADB6-9C7A-5C89A695DA25}"/>
              </a:ext>
            </a:extLst>
          </p:cNvPr>
          <p:cNvSpPr txBox="1"/>
          <p:nvPr/>
        </p:nvSpPr>
        <p:spPr>
          <a:xfrm>
            <a:off x="4404852" y="4106510"/>
            <a:ext cx="266236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Laura Kerbey</a:t>
            </a:r>
          </a:p>
          <a:p>
            <a:r>
              <a:rPr lang="en-GB" sz="2800" dirty="0">
                <a:solidFill>
                  <a:schemeClr val="bg1"/>
                </a:solidFill>
              </a:rPr>
              <a:t>Founder, PAST</a:t>
            </a:r>
          </a:p>
          <a:p>
            <a:r>
              <a:rPr lang="en-GB" sz="1050" dirty="0">
                <a:solidFill>
                  <a:schemeClr val="bg1"/>
                </a:solidFill>
              </a:rPr>
              <a:t>Positive Assessments Support and Training</a:t>
            </a:r>
          </a:p>
        </p:txBody>
      </p:sp>
    </p:spTree>
    <p:extLst>
      <p:ext uri="{BB962C8B-B14F-4D97-AF65-F5344CB8AC3E}">
        <p14:creationId xmlns:p14="http://schemas.microsoft.com/office/powerpoint/2010/main" val="30439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34F46-2A90-D460-40F9-083D2962B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5A6D6-1A32-9CFC-A8AA-0834BA78D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32EE54-F244-A92D-6617-5AC7C244A2A5}"/>
              </a:ext>
            </a:extLst>
          </p:cNvPr>
          <p:cNvSpPr txBox="1"/>
          <p:nvPr/>
        </p:nvSpPr>
        <p:spPr>
          <a:xfrm>
            <a:off x="1177781" y="629486"/>
            <a:ext cx="1030814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Some positives of ADHD</a:t>
            </a:r>
          </a:p>
          <a:p>
            <a:pPr>
              <a:spcAft>
                <a:spcPts val="1800"/>
              </a:spcAft>
            </a:pPr>
            <a:r>
              <a:rPr lang="en-GB" sz="3000" b="1" dirty="0">
                <a:solidFill>
                  <a:schemeClr val="bg1"/>
                </a:solidFill>
              </a:rPr>
              <a:t>Many people with ADHD say that some of the positive characteristics of the condition include: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heightened creativity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intense focus (hyperfocus) when needed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a strong sense of adventure &amp; spontaneity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resilience: an ability to bounce back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E9529-3836-322A-C53E-AC7A8580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C893E8-846C-44BA-B507-0A2D5273F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624472" y="125243"/>
            <a:ext cx="112627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6000" b="1" dirty="0">
                <a:solidFill>
                  <a:prstClr val="white"/>
                </a:solidFill>
              </a:rPr>
              <a:t>Embracing ADHD as Mediators</a:t>
            </a:r>
          </a:p>
          <a:p>
            <a:pPr lvl="0">
              <a:spcAft>
                <a:spcPts val="1800"/>
              </a:spcAft>
            </a:pPr>
            <a:r>
              <a:rPr lang="en-GB" sz="3000" b="1" dirty="0">
                <a:solidFill>
                  <a:prstClr val="white"/>
                </a:solidFill>
              </a:rPr>
              <a:t>Someone with ADHD may need:</a:t>
            </a:r>
          </a:p>
          <a:p>
            <a:pPr marL="571500" lvl="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A setting with few distractions</a:t>
            </a:r>
          </a:p>
          <a:p>
            <a:pPr marL="571500" lvl="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Extra patience and support from the mediator(s)</a:t>
            </a:r>
          </a:p>
          <a:p>
            <a:pPr marL="571500" lvl="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Clear and concise language</a:t>
            </a:r>
          </a:p>
          <a:p>
            <a:pPr marL="571500" lvl="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Focussing on one point at a time &amp; sometimes using visual cues </a:t>
            </a:r>
          </a:p>
          <a:p>
            <a:pPr marL="571500" lvl="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white"/>
                </a:solidFill>
              </a:rPr>
              <a:t>An understanding that they may sometimes speak without thinking and/or talk across other people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D2E52-E03D-D606-D6AF-1341061C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82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7010A-2580-4ED3-ACE6-0B195A52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A83351AD-239E-4BA6-AC8A-66545BE4D411}"/>
              </a:ext>
            </a:extLst>
          </p:cNvPr>
          <p:cNvSpPr/>
          <p:nvPr/>
        </p:nvSpPr>
        <p:spPr>
          <a:xfrm>
            <a:off x="0" y="3429000"/>
            <a:ext cx="8642555" cy="3524061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505823" y="3429000"/>
            <a:ext cx="80384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7000" b="1" dirty="0">
                <a:solidFill>
                  <a:schemeClr val="accent2"/>
                </a:solidFill>
              </a:rPr>
              <a:t>How might conflict arise around neurodiversity?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E276C6-4419-3CD9-06DD-F928A4B6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C6124-226E-4A6E-818A-C6A813860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28E66-FF4A-491D-B002-2638886A1209}"/>
              </a:ext>
            </a:extLst>
          </p:cNvPr>
          <p:cNvSpPr txBox="1"/>
          <p:nvPr/>
        </p:nvSpPr>
        <p:spPr>
          <a:xfrm>
            <a:off x="909843" y="1607042"/>
            <a:ext cx="117010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700" b="1" dirty="0">
                <a:solidFill>
                  <a:schemeClr val="bg1"/>
                </a:solidFill>
              </a:rPr>
              <a:t>Finding some things relatively easy and others incredibly difficult can lead to confusion, frustration, and misunderstanding…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0FF393-262E-2B16-3A97-020725215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69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49664-1136-4AE6-BC8B-24924494D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909607" y="343089"/>
            <a:ext cx="970419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  <a:spcAft>
                <a:spcPts val="1800"/>
              </a:spcAft>
            </a:pPr>
            <a:r>
              <a:rPr lang="en-US" sz="6000" b="1" i="0" dirty="0">
                <a:solidFill>
                  <a:schemeClr val="bg1"/>
                </a:solidFill>
                <a:effectLst/>
              </a:rPr>
              <a:t>And, at work for example, can lead to issues…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US" sz="3200" b="1" dirty="0">
                <a:solidFill>
                  <a:schemeClr val="bg1"/>
                </a:solidFill>
              </a:rPr>
              <a:t>Employers and authority figures may think that the individual isn’t trying or lacks ‘capability’ in relation to particular tasks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59578-4CD8-2B8E-082D-81EBD175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06C45-BE9F-46D9-82F5-2B10546F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1243904" y="805205"/>
            <a:ext cx="970419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And can lead to issues…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GB" sz="3000" dirty="0">
                <a:solidFill>
                  <a:schemeClr val="bg1">
                    <a:alpha val="50000"/>
                  </a:schemeClr>
                </a:solidFill>
              </a:rPr>
              <a:t>Employers and authority figures may think that the </a:t>
            </a:r>
            <a:r>
              <a:rPr lang="en-US" sz="3000" dirty="0">
                <a:solidFill>
                  <a:schemeClr val="bg1">
                    <a:alpha val="50000"/>
                  </a:schemeClr>
                </a:solidFill>
              </a:rPr>
              <a:t>individual isn’t trying or lacks ‘capability’ in relation </a:t>
            </a:r>
            <a:br>
              <a:rPr lang="en-US" sz="3000" dirty="0">
                <a:solidFill>
                  <a:schemeClr val="bg1">
                    <a:alpha val="50000"/>
                  </a:schemeClr>
                </a:solidFill>
              </a:rPr>
            </a:br>
            <a:r>
              <a:rPr lang="en-US" sz="3000" dirty="0">
                <a:solidFill>
                  <a:schemeClr val="bg1">
                    <a:alpha val="50000"/>
                  </a:schemeClr>
                </a:solidFill>
              </a:rPr>
              <a:t>to particular tasks</a:t>
            </a:r>
            <a:endParaRPr lang="en-GB" sz="3000" dirty="0">
              <a:solidFill>
                <a:schemeClr val="bg1">
                  <a:alpha val="50000"/>
                </a:schemeClr>
              </a:solidFill>
            </a:endParaRP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US" sz="3000" b="1" dirty="0">
                <a:solidFill>
                  <a:schemeClr val="bg1"/>
                </a:solidFill>
              </a:rPr>
              <a:t>Behaviour can be misinterpreted as having poor motivation, a lack of focus, or a bad attitude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C708B-1F42-E2D2-6505-1F2A5F425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7D95E-CA6A-4BBE-676C-4B33ECE9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4158C-E13F-94BA-B143-22C8D1663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B077F9-A9D9-4A61-8C5F-3AEBD4AB3947}"/>
              </a:ext>
            </a:extLst>
          </p:cNvPr>
          <p:cNvSpPr txBox="1"/>
          <p:nvPr/>
        </p:nvSpPr>
        <p:spPr>
          <a:xfrm>
            <a:off x="1243904" y="805205"/>
            <a:ext cx="9704191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And can lead to issues…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GB" sz="3000" dirty="0">
                <a:solidFill>
                  <a:schemeClr val="bg1">
                    <a:lumMod val="95000"/>
                  </a:schemeClr>
                </a:solidFill>
              </a:rPr>
              <a:t>Employers and authority figures may think that the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individual isn’t trying or lacks ‘capability’ in relation </a:t>
            </a:r>
            <a:br>
              <a:rPr lang="en-US" sz="3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to particular tasks</a:t>
            </a:r>
            <a:endParaRPr lang="en-GB" sz="3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Behaviour can be misinterpreted as having poor motivation or a bad attitude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US" sz="2800" b="1" dirty="0">
                <a:solidFill>
                  <a:schemeClr val="bg1"/>
                </a:solidFill>
              </a:rPr>
              <a:t>Neurotypical assumptions about the person’s behaviour can ultimately lead to discrimination 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6437A-4DD4-7A0E-5481-ACDAD97AE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7010A-2580-4ED3-ACE6-0B195A52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D19940E5-93DF-47EB-A86E-45C7F92C0AF5}"/>
              </a:ext>
            </a:extLst>
          </p:cNvPr>
          <p:cNvSpPr/>
          <p:nvPr/>
        </p:nvSpPr>
        <p:spPr>
          <a:xfrm>
            <a:off x="-79899" y="3443389"/>
            <a:ext cx="9527177" cy="3524061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7AB63-DE2A-4C74-A445-63524A210DC8}"/>
              </a:ext>
            </a:extLst>
          </p:cNvPr>
          <p:cNvSpPr txBox="1"/>
          <p:nvPr/>
        </p:nvSpPr>
        <p:spPr>
          <a:xfrm>
            <a:off x="188286" y="3854323"/>
            <a:ext cx="108764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accent2"/>
                </a:solidFill>
              </a:rPr>
              <a:t>Why are these insights </a:t>
            </a:r>
          </a:p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accent2"/>
                </a:solidFill>
              </a:rPr>
              <a:t>Important to mediators?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95B7C9-0816-CE44-CFDF-866F9081E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58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C46EBC-265F-400A-9784-0DA02A07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752414" y="362753"/>
            <a:ext cx="102007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</a:rPr>
              <a:t>To embrace neurodiversity, m</a:t>
            </a:r>
            <a:r>
              <a:rPr lang="en-US" sz="6000" b="1" i="0" dirty="0">
                <a:solidFill>
                  <a:schemeClr val="bg1"/>
                </a:solidFill>
                <a:effectLst/>
              </a:rPr>
              <a:t>ediators must…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GB" sz="3000" dirty="0">
                <a:solidFill>
                  <a:schemeClr val="bg1"/>
                </a:solidFill>
              </a:rPr>
              <a:t>Consider that mediation might be based on neurotypical assumptions about ‘normal’, and that our goal is to e</a:t>
            </a:r>
            <a:r>
              <a:rPr lang="en-US" sz="3000" dirty="0">
                <a:solidFill>
                  <a:schemeClr val="bg1"/>
                </a:solidFill>
              </a:rPr>
              <a:t>nsure that mediation is inclusive, and equitable for all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20FACC-8F01-EEB6-256C-B959C5A9C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DAD0-A4B3-9BE2-59DC-45AE3D8B2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65285A-E54B-2019-0894-3E5358AE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7C500-CE33-C376-1581-A981F3F83083}"/>
              </a:ext>
            </a:extLst>
          </p:cNvPr>
          <p:cNvSpPr txBox="1"/>
          <p:nvPr/>
        </p:nvSpPr>
        <p:spPr>
          <a:xfrm>
            <a:off x="1243904" y="805205"/>
            <a:ext cx="1024017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mediators must…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GB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Consider that mediation might be based on neurotypical assumptions about ‘normal’, and that our goal is to e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nsure that mediation is inclusive, and equitable for all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US" sz="3000" b="1" dirty="0">
                <a:solidFill>
                  <a:schemeClr val="bg1"/>
                </a:solidFill>
              </a:rPr>
              <a:t>Listen to what neurodiverse individuals might need so that they can participate fully in mediation  </a:t>
            </a: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E3F99-FD26-8ABE-32D6-8CCE3A09C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8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7010A-2580-4ED3-ACE6-0B195A52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3FFFFF35-6483-4475-8719-915D9EEB75D2}"/>
              </a:ext>
            </a:extLst>
          </p:cNvPr>
          <p:cNvSpPr/>
          <p:nvPr/>
        </p:nvSpPr>
        <p:spPr>
          <a:xfrm>
            <a:off x="0" y="3428999"/>
            <a:ext cx="8721213" cy="3524061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202541" y="3952228"/>
            <a:ext cx="970419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7000" b="1" dirty="0">
                <a:solidFill>
                  <a:schemeClr val="accent2"/>
                </a:solidFill>
              </a:rPr>
              <a:t>What do we mean by </a:t>
            </a:r>
          </a:p>
          <a:p>
            <a:pPr>
              <a:spcAft>
                <a:spcPts val="1800"/>
              </a:spcAft>
            </a:pPr>
            <a:r>
              <a:rPr lang="en-GB" sz="7000" b="1" dirty="0">
                <a:solidFill>
                  <a:schemeClr val="accent2"/>
                </a:solidFill>
              </a:rPr>
              <a:t>Neurodiversity?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E1559-5799-D196-3581-61ED15E5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3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C46EBC-265F-400A-9784-0DA02A07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1243904" y="805205"/>
            <a:ext cx="1003369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</a:rPr>
              <a:t>m</a:t>
            </a:r>
            <a:r>
              <a:rPr lang="en-US" sz="6000" b="1" i="0" dirty="0">
                <a:solidFill>
                  <a:schemeClr val="bg1"/>
                </a:solidFill>
                <a:effectLst/>
              </a:rPr>
              <a:t>ediators must…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GB" sz="3000" b="1" dirty="0">
                <a:solidFill>
                  <a:schemeClr val="bg1"/>
                </a:solidFill>
              </a:rPr>
              <a:t>Use mediation as a safe, non-shaming, and private opportunity for conversations about what people need from each other so that they can resolve their dispute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D649C-964C-F9A6-69E4-4BC86937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C3B3BC-AEB5-4423-9FEF-382C12D67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60B73-43F5-421E-9AF2-53CEB864EEE2}"/>
              </a:ext>
            </a:extLst>
          </p:cNvPr>
          <p:cNvSpPr txBox="1"/>
          <p:nvPr/>
        </p:nvSpPr>
        <p:spPr>
          <a:xfrm>
            <a:off x="1243904" y="805205"/>
            <a:ext cx="98908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mediators must…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GB" sz="3000" dirty="0">
                <a:solidFill>
                  <a:schemeClr val="bg1">
                    <a:alpha val="50000"/>
                  </a:schemeClr>
                </a:solidFill>
              </a:rPr>
              <a:t>Use mediation as a safe, non-shaming, and private opportunity for conversations about what people need from each other to make their relationships better</a:t>
            </a:r>
          </a:p>
          <a:p>
            <a:pPr marL="457200" indent="-457200">
              <a:spcAft>
                <a:spcPts val="1800"/>
              </a:spcAft>
              <a:buFont typeface="Calibri" panose="020F0502020204030204" pitchFamily="34" charset="0"/>
              <a:buChar char=" "/>
            </a:pPr>
            <a:r>
              <a:rPr lang="en-US" sz="3000" b="1" dirty="0">
                <a:solidFill>
                  <a:schemeClr val="bg1"/>
                </a:solidFill>
              </a:rPr>
              <a:t>Recognise that it is the mediation environment, and not the individual, that needs to be ‘fixed’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20631C-4BB9-377E-D6C8-F8BB5E37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15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36384-142C-06BA-D5D6-4E36B6508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5BC7B-CBB7-F53A-8046-285F2015B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87528-1250-0E90-D344-2DE4F4D9ECFA}"/>
              </a:ext>
            </a:extLst>
          </p:cNvPr>
          <p:cNvSpPr txBox="1"/>
          <p:nvPr/>
        </p:nvSpPr>
        <p:spPr>
          <a:xfrm>
            <a:off x="1243904" y="805205"/>
            <a:ext cx="9890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bg1"/>
                </a:solidFill>
              </a:rPr>
              <a:t>Over to Laura…..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FC855-2144-B797-C960-2C881081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4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39915-A3C6-4E1C-BFC9-D2B5A089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28E66-FF4A-491D-B002-2638886A1209}"/>
              </a:ext>
            </a:extLst>
          </p:cNvPr>
          <p:cNvSpPr txBox="1"/>
          <p:nvPr/>
        </p:nvSpPr>
        <p:spPr>
          <a:xfrm>
            <a:off x="1096296" y="2892123"/>
            <a:ext cx="9807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dirty="0">
                <a:solidFill>
                  <a:schemeClr val="bg1"/>
                </a:solidFill>
              </a:rPr>
              <a:t>…</a:t>
            </a:r>
            <a:r>
              <a:rPr lang="en-GB" sz="3600" dirty="0">
                <a:solidFill>
                  <a:schemeClr val="bg1"/>
                </a:solidFill>
              </a:rPr>
              <a:t>how people’s information processing, behaviours and traits can differ because of neurodevelopmental differences 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2671B-D1B7-AD8A-C9A2-FCCDEF10F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50E2D-0282-80BB-A253-A8721231EF9E}"/>
              </a:ext>
            </a:extLst>
          </p:cNvPr>
          <p:cNvSpPr txBox="1"/>
          <p:nvPr/>
        </p:nvSpPr>
        <p:spPr>
          <a:xfrm>
            <a:off x="1096296" y="827209"/>
            <a:ext cx="97388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800" b="1" dirty="0">
                <a:solidFill>
                  <a:schemeClr val="bg1"/>
                </a:solidFill>
              </a:rPr>
              <a:t>Neurodiversity refers to the natural variation in human brains: </a:t>
            </a:r>
          </a:p>
        </p:txBody>
      </p:sp>
    </p:spTree>
    <p:extLst>
      <p:ext uri="{BB962C8B-B14F-4D97-AF65-F5344CB8AC3E}">
        <p14:creationId xmlns:p14="http://schemas.microsoft.com/office/powerpoint/2010/main" val="310660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39915-A3C6-4E1C-BFC9-D2B5A089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28E66-FF4A-491D-B002-2638886A1209}"/>
              </a:ext>
            </a:extLst>
          </p:cNvPr>
          <p:cNvSpPr txBox="1"/>
          <p:nvPr/>
        </p:nvSpPr>
        <p:spPr>
          <a:xfrm>
            <a:off x="1118787" y="531163"/>
            <a:ext cx="1034562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b="1" dirty="0">
                <a:solidFill>
                  <a:schemeClr val="bg1"/>
                </a:solidFill>
              </a:rPr>
              <a:t>Some neurodiversities.…</a:t>
            </a:r>
          </a:p>
          <a:p>
            <a:pPr>
              <a:spcAft>
                <a:spcPts val="1800"/>
              </a:spcAft>
            </a:pPr>
            <a:endParaRPr lang="en-GB" sz="3600" b="1" dirty="0">
              <a:solidFill>
                <a:schemeClr val="bg1"/>
              </a:solidFill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Autistic Spectrum Disorder (ASD)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Attention Deficit Hyperactivity Disorder (ADHD)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Dyslexia </a:t>
            </a:r>
            <a:r>
              <a:rPr lang="en-GB" sz="3000" i="1" dirty="0">
                <a:solidFill>
                  <a:schemeClr val="bg1"/>
                </a:solidFill>
              </a:rPr>
              <a:t>(difficulties with word recognition &amp; decoding)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Dyspraxia (</a:t>
            </a:r>
            <a:r>
              <a:rPr lang="en-GB" sz="3000" i="1" dirty="0">
                <a:solidFill>
                  <a:schemeClr val="bg1"/>
                </a:solidFill>
              </a:rPr>
              <a:t>challenges with movement &amp; co-ordination)</a:t>
            </a:r>
            <a:endParaRPr lang="en-GB" sz="3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7F0CB-A765-E465-DD43-A1B184BC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05923-EC81-16B6-B10C-3BA16EA7E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0B203-5917-40E2-537A-708CDE2E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45937085-15E5-F989-E60E-82328C1351F2}"/>
              </a:ext>
            </a:extLst>
          </p:cNvPr>
          <p:cNvSpPr/>
          <p:nvPr/>
        </p:nvSpPr>
        <p:spPr>
          <a:xfrm>
            <a:off x="0" y="2615381"/>
            <a:ext cx="8721213" cy="4337679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3ECBA-D8B1-BA68-CCBA-2540F07C9288}"/>
              </a:ext>
            </a:extLst>
          </p:cNvPr>
          <p:cNvSpPr txBox="1"/>
          <p:nvPr/>
        </p:nvSpPr>
        <p:spPr>
          <a:xfrm>
            <a:off x="163211" y="3429000"/>
            <a:ext cx="8440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000" b="1" dirty="0">
                <a:solidFill>
                  <a:schemeClr val="accent2"/>
                </a:solidFill>
              </a:rPr>
              <a:t>What is it like for the neurodivergent individual?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27EEDA-4AA0-774D-5BB9-F68431407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3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39915-A3C6-4E1C-BFC9-D2B5A089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28E66-FF4A-491D-B002-2638886A1209}"/>
              </a:ext>
            </a:extLst>
          </p:cNvPr>
          <p:cNvSpPr txBox="1"/>
          <p:nvPr/>
        </p:nvSpPr>
        <p:spPr>
          <a:xfrm>
            <a:off x="1163514" y="2148281"/>
            <a:ext cx="1028123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700" dirty="0">
                <a:solidFill>
                  <a:schemeClr val="bg1"/>
                </a:solidFill>
              </a:rPr>
              <a:t>….essentially, differences between the person’s strengths and weaknesses are often magnified…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9F074-0E8B-A695-4856-8E92C13A5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39915-A3C6-4E1C-BFC9-D2B5A089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28E66-FF4A-491D-B002-2638886A1209}"/>
              </a:ext>
            </a:extLst>
          </p:cNvPr>
          <p:cNvSpPr txBox="1"/>
          <p:nvPr/>
        </p:nvSpPr>
        <p:spPr>
          <a:xfrm>
            <a:off x="960298" y="944284"/>
            <a:ext cx="10405792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b="1" dirty="0">
                <a:solidFill>
                  <a:schemeClr val="bg1"/>
                </a:solidFill>
              </a:rPr>
              <a:t>An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b="1" dirty="0">
                <a:solidFill>
                  <a:schemeClr val="bg1"/>
                </a:solidFill>
              </a:rPr>
              <a:t>autistic person </a:t>
            </a:r>
          </a:p>
          <a:p>
            <a:pPr>
              <a:spcAft>
                <a:spcPts val="1800"/>
              </a:spcAft>
            </a:pPr>
            <a:r>
              <a:rPr lang="en-GB" sz="4000" b="1" i="0" dirty="0">
                <a:solidFill>
                  <a:schemeClr val="bg1"/>
                </a:solidFill>
                <a:effectLst/>
              </a:rPr>
              <a:t>…</a:t>
            </a:r>
            <a:r>
              <a:rPr lang="en-GB" sz="4000" b="0" i="0" dirty="0">
                <a:solidFill>
                  <a:schemeClr val="bg1"/>
                </a:solidFill>
                <a:effectLst/>
              </a:rPr>
              <a:t>may find socialising confusing or tiring, or become overwhelmed in loud or busy places </a:t>
            </a:r>
          </a:p>
          <a:p>
            <a:pPr>
              <a:spcAft>
                <a:spcPts val="1800"/>
              </a:spcAft>
            </a:pPr>
            <a:endParaRPr lang="en-GB" sz="105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en-GB" sz="4000" b="0" i="0" dirty="0">
                <a:solidFill>
                  <a:schemeClr val="bg1"/>
                </a:solidFill>
                <a:effectLst/>
              </a:rPr>
              <a:t>AND they may have intense interests, prefer &amp; enjoy order and routine, and know how to keep calm and happy through regulatory behaviours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2AF1E9-B343-EFD8-CAC1-E1B040AFE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2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2E0A9-EE11-CB15-5479-15C174F19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18B3A9-9463-A0B2-CB3B-71D2B29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819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D2CCC9-EC89-5583-41A5-6931D28442D4}"/>
              </a:ext>
            </a:extLst>
          </p:cNvPr>
          <p:cNvSpPr txBox="1"/>
          <p:nvPr/>
        </p:nvSpPr>
        <p:spPr>
          <a:xfrm>
            <a:off x="960298" y="669691"/>
            <a:ext cx="102714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b="1" dirty="0">
                <a:solidFill>
                  <a:schemeClr val="bg1"/>
                </a:solidFill>
              </a:rPr>
              <a:t>Someone with ADHD… </a:t>
            </a:r>
          </a:p>
          <a:p>
            <a:pPr>
              <a:spcAft>
                <a:spcPts val="1800"/>
              </a:spcAft>
            </a:pPr>
            <a:r>
              <a:rPr lang="en-GB" sz="4000" dirty="0">
                <a:solidFill>
                  <a:schemeClr val="bg1"/>
                </a:solidFill>
              </a:rPr>
              <a:t>…may struggle to focus, may be hyperactive or impulsive (acting without thinking), and be restless and fidgety</a:t>
            </a:r>
          </a:p>
          <a:p>
            <a:pPr>
              <a:spcAft>
                <a:spcPts val="1800"/>
              </a:spcAft>
            </a:pPr>
            <a:r>
              <a:rPr lang="en-GB" sz="11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GB" sz="4000" dirty="0">
                <a:solidFill>
                  <a:schemeClr val="bg1"/>
                </a:solidFill>
              </a:rPr>
              <a:t>AND be really creative, have high energy and resilience, be spontaneous and intuitive, and have contagious enthusiasm </a:t>
            </a:r>
            <a:r>
              <a:rPr lang="en-GB" sz="4000" b="0" i="0" dirty="0">
                <a:solidFill>
                  <a:schemeClr val="bg1"/>
                </a:solidFill>
                <a:effectLst/>
              </a:rPr>
              <a:t>.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888A45-CDD0-FC00-C0CA-22D43F2B4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6297467"/>
            <a:ext cx="3470787" cy="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1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867</Words>
  <Application>Microsoft Office PowerPoint</Application>
  <PresentationFormat>Widescreen</PresentationFormat>
  <Paragraphs>109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DIN 2014</vt:lpstr>
      <vt:lpstr>DIN Light</vt:lpstr>
      <vt:lpstr>Neue Plak</vt:lpstr>
      <vt:lpstr>Office Theme</vt:lpstr>
      <vt:lpstr>Community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Gray</dc:creator>
  <cp:lastModifiedBy>Clare Jackson</cp:lastModifiedBy>
  <cp:revision>9</cp:revision>
  <dcterms:created xsi:type="dcterms:W3CDTF">2025-05-14T15:23:10Z</dcterms:created>
  <dcterms:modified xsi:type="dcterms:W3CDTF">2025-05-30T08:40:20Z</dcterms:modified>
</cp:coreProperties>
</file>