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81" r:id="rId6"/>
    <p:sldId id="287" r:id="rId7"/>
    <p:sldId id="308" r:id="rId8"/>
    <p:sldId id="317" r:id="rId9"/>
    <p:sldId id="369" r:id="rId10"/>
    <p:sldId id="259" r:id="rId11"/>
    <p:sldId id="306" r:id="rId12"/>
    <p:sldId id="367" r:id="rId13"/>
    <p:sldId id="313" r:id="rId14"/>
    <p:sldId id="314" r:id="rId15"/>
    <p:sldId id="315" r:id="rId16"/>
    <p:sldId id="316" r:id="rId17"/>
    <p:sldId id="368" r:id="rId18"/>
  </p:sldIdLst>
  <p:sldSz cx="12192000" cy="6858000"/>
  <p:notesSz cx="7102475" cy="9388475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40" autoAdjust="0"/>
  </p:normalViewPr>
  <p:slideViewPr>
    <p:cSldViewPr snapToGrid="0">
      <p:cViewPr varScale="1">
        <p:scale>
          <a:sx n="71" d="100"/>
          <a:sy n="71" d="100"/>
        </p:scale>
        <p:origin x="113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168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A663C334-78CA-4E1A-9D54-3E3430963041}" type="datetime1">
              <a:rPr lang="en-GB" smtClean="0"/>
              <a:t>28/05/2025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14CC6D6D-E986-427F-AD9C-4E9408DDB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B38705E-AAE8-4335-B5A5-B8C4E9E55DA7}" type="datetime1">
              <a:rPr lang="en-GB" smtClean="0"/>
              <a:pPr/>
              <a:t>28/05/2025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115A580F-E35D-42E1-AF82-E41CC201EA91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Slides 1 - 4 mins</a:t>
            </a:r>
          </a:p>
          <a:p>
            <a:r>
              <a:rPr lang="en-US" dirty="0">
                <a:highlight>
                  <a:srgbClr val="FFFF00"/>
                </a:highlight>
              </a:rPr>
              <a:t>Laura and Eve give 2 min intro each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15A580F-E35D-42E1-AF82-E41CC201EA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00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Eve: 2 mins</a:t>
            </a:r>
          </a:p>
          <a:p>
            <a:pPr rtl="0"/>
            <a:r>
              <a:rPr lang="en-US" dirty="0"/>
              <a:t>[34 mins]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395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Eve – 3 mins</a:t>
            </a:r>
          </a:p>
          <a:p>
            <a:pPr rtl="0"/>
            <a:r>
              <a:rPr lang="en-GB" dirty="0"/>
              <a:t>[37 mins]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085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Eve and Laura – 3 mins</a:t>
            </a:r>
          </a:p>
          <a:p>
            <a:pPr rtl="0"/>
            <a:r>
              <a:rPr lang="en-US" dirty="0"/>
              <a:t>Eve black text bullets/ Laura blue text</a:t>
            </a:r>
          </a:p>
          <a:p>
            <a:pPr rtl="0"/>
            <a:r>
              <a:rPr lang="en-US" dirty="0"/>
              <a:t>[40 mins so 5 mins for questions]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53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Frank to share from chat and also audience?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66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45006-0238-2818-BE55-970317F19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F01B9-BEE3-2891-E15B-639617324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0FCFA-0187-8C63-221D-204860EBC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0C739-E659-65F7-3E6F-1F4ACC2CD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90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Eve to outline agenda – 1 min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47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Eve: 2 mins bullet points 1, 3 and 4</a:t>
            </a:r>
          </a:p>
          <a:p>
            <a:pPr rtl="0"/>
            <a:r>
              <a:rPr lang="en-US" dirty="0"/>
              <a:t>Laura: 3 mins bullet point 2 + explaining the “umbrella” / client’s condition will vary during the mediation day according to stress levels </a:t>
            </a:r>
            <a:r>
              <a:rPr lang="en-US" dirty="0" err="1"/>
              <a:t>etc</a:t>
            </a:r>
            <a:endParaRPr lang="en-US" dirty="0"/>
          </a:p>
          <a:p>
            <a:pPr rtl="0"/>
            <a:r>
              <a:rPr lang="en-US" dirty="0"/>
              <a:t>Laura: importance of “preferred language”: </a:t>
            </a:r>
            <a:r>
              <a:rPr lang="en-US" i="1" dirty="0"/>
              <a:t>I am autistic </a:t>
            </a:r>
            <a:r>
              <a:rPr lang="en-US" i="0" dirty="0"/>
              <a:t>rather than </a:t>
            </a:r>
            <a:r>
              <a:rPr lang="en-US" i="1" dirty="0"/>
              <a:t>I have autism + disorder </a:t>
            </a:r>
            <a:r>
              <a:rPr lang="en-US" i="0" dirty="0"/>
              <a:t>not </a:t>
            </a:r>
            <a:r>
              <a:rPr lang="en-US" i="1" dirty="0"/>
              <a:t>disability</a:t>
            </a:r>
          </a:p>
          <a:p>
            <a:pPr rtl="0"/>
            <a:r>
              <a:rPr lang="en-US" i="1" dirty="0"/>
              <a:t>Total: 5mins for this slide </a:t>
            </a:r>
            <a:r>
              <a:rPr lang="en-US" i="0" dirty="0"/>
              <a:t>[now at min 10 of 45]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65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Laura (3 mins approx.)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390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32512-E0D8-745C-8B4D-BD1A18170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807AAE-FBA1-5CCF-F3FE-013920048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995E6-5AA0-58A0-8CD8-FE9C1B5C4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2289">
              <a:defRPr/>
            </a:pPr>
            <a:r>
              <a:rPr lang="en-US" dirty="0"/>
              <a:t>Laura (3 mins approx.)</a:t>
            </a:r>
            <a:endParaRPr lang="en-GB" dirty="0"/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5147-1238-3769-7986-3E4EEDB42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00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F89E5-EF9F-BFC1-A0B2-7D37AD51E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5178C-6059-2131-8095-FB3AC5ECE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CA0DA-9CB3-7FC2-2E14-233B76EED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2289">
              <a:defRPr/>
            </a:pPr>
            <a:r>
              <a:rPr lang="en-US" dirty="0"/>
              <a:t>Laura (2-3 mins approx.)</a:t>
            </a:r>
            <a:endParaRPr lang="en-GB" dirty="0"/>
          </a:p>
          <a:p>
            <a:pPr rtl="0"/>
            <a:r>
              <a:rPr lang="en-GB" dirty="0"/>
              <a:t>[we are now 19 mins]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2EA9-ABAB-E50E-E344-879EE175E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22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Eve: 5 mins</a:t>
            </a:r>
          </a:p>
          <a:p>
            <a:pPr rtl="0"/>
            <a:r>
              <a:rPr lang="en-US" dirty="0"/>
              <a:t>[now at 24 of 45 mins]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728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42289">
              <a:defRPr/>
            </a:pPr>
            <a:r>
              <a:rPr lang="en-US" dirty="0"/>
              <a:t>(Eve. 5 mins)</a:t>
            </a:r>
            <a:endParaRPr lang="en-GB" dirty="0"/>
          </a:p>
          <a:p>
            <a:pPr rtl="0"/>
            <a:endParaRPr lang="en-GB" dirty="0"/>
          </a:p>
          <a:p>
            <a:pPr rtl="0"/>
            <a:r>
              <a:rPr lang="en-GB" dirty="0"/>
              <a:t>[we are now at min 29 of 45]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B4EE6E-C0DF-4EB1-8875-16F6BF5995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907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000B-D3D3-2A3D-13F7-D4ADC7C7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00308C-A434-3CAC-7D88-83237A193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4EFAB-2993-ECCB-C175-DD0D01209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dirty="0"/>
              <a:t>Laura 3 mins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[we are now at min 32 of 45]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A06FE-0ED8-9F46-55C2-18A61C62D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7769C21-FF48-4BAC-88E9-1290DC654E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9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sz="4000" noProof="0">
                <a:solidFill>
                  <a:schemeClr val="bg1"/>
                </a:solidFill>
              </a:rPr>
              <a:t>Click to edit Master title style</a:t>
            </a:r>
            <a:endParaRPr lang="en-GB" sz="4000" noProof="0">
              <a:solidFill>
                <a:schemeClr val="bg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sz="1800" noProof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2/11/20XX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F075D-9008-4BD3-A772-7AF7AD66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185B95-5C0F-400E-B7DF-8FF843290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725AFD-5A48-451D-B91D-9E63953F8E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ACDC650-288E-4CF5-8546-9F2D5CEC8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956E1F7E-0B80-40DB-8F21-F06D9DD562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97226" y="2551176"/>
            <a:ext cx="5094673" cy="32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1B92C0-6B36-412A-9A49-16AB59FF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B4EFB36A-E4FD-4966-A091-9BDAF299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9B52EA1F-D8D0-4F42-B00A-F0E943F8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498A6230-35B8-4147-9494-90708BFC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C332FB-CD3F-4398-958A-CBE45129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9">
            <a:extLst>
              <a:ext uri="{FF2B5EF4-FFF2-40B4-BE49-F238E27FC236}">
                <a16:creationId xmlns:a16="http://schemas.microsoft.com/office/drawing/2014/main" id="{E566CA14-5018-43EE-BB8F-E12209B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76201F-C7C2-400C-BE9B-F185A832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9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A742F7E8-0787-4D2C-B53F-B62C309ED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178B9A-B987-49A0-B73F-70B855C424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91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07D5990-6E05-4ECC-B930-EA5CF0774C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A58550-98E5-4548-82F6-EE971733A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739" y="2005870"/>
            <a:ext cx="3390161" cy="52675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GB" noProof="0"/>
              <a:t>Insert subtitle here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6B90AFA0-EDA3-4F21-A480-F56AA1D0BE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46E7C8-F905-4B13-8FD6-185A0418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0E3EE3A-87F3-4F60-90D8-938E4BB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1449B0C-8214-4186-9666-E63CCA09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5DDBFC0-CC80-4B03-B5F5-3C57166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1BF5DB-2BF3-4196-B1CF-82B7CDCC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87523" y="729692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2">
            <a:extLst>
              <a:ext uri="{FF2B5EF4-FFF2-40B4-BE49-F238E27FC236}">
                <a16:creationId xmlns:a16="http://schemas.microsoft.com/office/drawing/2014/main" id="{168DC13D-FFC6-4CC5-B9F8-B3B09610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1" name="Picture Placeholder 37">
            <a:extLst>
              <a:ext uri="{FF2B5EF4-FFF2-40B4-BE49-F238E27FC236}">
                <a16:creationId xmlns:a16="http://schemas.microsoft.com/office/drawing/2014/main" id="{F1AD5C34-DDA9-421B-A3C2-4D014B3D3F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383" y="723900"/>
            <a:ext cx="3179762" cy="216058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53" name="Picture Placeholder 43">
            <a:extLst>
              <a:ext uri="{FF2B5EF4-FFF2-40B4-BE49-F238E27FC236}">
                <a16:creationId xmlns:a16="http://schemas.microsoft.com/office/drawing/2014/main" id="{11508423-C6F4-4605-9E6D-1ED73334D0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83" y="3048000"/>
            <a:ext cx="3178175" cy="30861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1692DD91-8169-4A90-9D17-8A60286225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40188" y="723900"/>
            <a:ext cx="3371850" cy="3159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54" name="Picture Placeholder 45">
            <a:extLst>
              <a:ext uri="{FF2B5EF4-FFF2-40B4-BE49-F238E27FC236}">
                <a16:creationId xmlns:a16="http://schemas.microsoft.com/office/drawing/2014/main" id="{30A5BEAE-CA80-4FFD-8DD4-5B7413AF51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9608" y="4038600"/>
            <a:ext cx="3371659" cy="20955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4B2044C0-1C45-402D-BC20-0EB82BDB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4" name="Footer Placeholder 7">
            <a:extLst>
              <a:ext uri="{FF2B5EF4-FFF2-40B4-BE49-F238E27FC236}">
                <a16:creationId xmlns:a16="http://schemas.microsoft.com/office/drawing/2014/main" id="{30EE29E3-4F8E-469E-9B99-E291760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35" name="Date Placeholder 6">
            <a:extLst>
              <a:ext uri="{FF2B5EF4-FFF2-40B4-BE49-F238E27FC236}">
                <a16:creationId xmlns:a16="http://schemas.microsoft.com/office/drawing/2014/main" id="{58513823-D81E-4B8B-85E6-EB11EA5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9D43A613-4A7D-4C9F-B407-154A1FB8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DE330D17-32E5-404A-9262-6A998ABC0878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2270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2/11/20XX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53D7EE4-1EDB-42FD-B6B7-A82C9F31F0F4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7097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n-US" sz="4000" noProof="0"/>
              <a:t>Click to edit Master title style</a:t>
            </a:r>
            <a:endParaRPr lang="en-GB" sz="4000" noProof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E54A7E3-1026-464C-BB67-2D7F714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0AF5A0-43BB-4336-8627-9123B9144D8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C8837BA0-445B-4D04-ADA9-C65084B1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CFA4CCF-323F-4998-B6BF-56207329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FFF70A-3EED-4002-B2F8-FB8301C80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D78C1EE-0224-4362-B796-4CC7B0699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099" y="3048000"/>
            <a:ext cx="5133990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2C1748F4-2D05-4407-8CB0-D854F9602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9621" y="3048000"/>
            <a:ext cx="5182278" cy="273753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9837BA4-E3C3-4F0D-A113-75128BC0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5DA65157-50C9-4A85-912D-6DC9A606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9DE415B0-F0C3-4971-8C76-0D54D640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3D7EE4-1EDB-42FD-B6B7-A82C9F31F0F4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1" name="Subtitle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5100" y="0"/>
            <a:ext cx="56769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E8A8BA-B48F-4CEA-A820-8955D55D0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4FBB1-EC2B-4CAB-AE4E-A7A156244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9D49AB0A-D330-4415-9B9C-C769A852D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EFB8CD-537B-4E5E-8F93-82EED2C8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A687-1C2C-48EE-99B9-EC8CF30289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5088" y="1995488"/>
            <a:ext cx="9521825" cy="40513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8135C37F-29C2-41B0-B777-64FAC1F7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0" name="Date Placeholder 8">
            <a:extLst>
              <a:ext uri="{FF2B5EF4-FFF2-40B4-BE49-F238E27FC236}">
                <a16:creationId xmlns:a16="http://schemas.microsoft.com/office/drawing/2014/main" id="{FAC325DA-0D81-49D1-BDBC-680AF5D6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21" name="Slide Number Placeholder 10">
            <a:extLst>
              <a:ext uri="{FF2B5EF4-FFF2-40B4-BE49-F238E27FC236}">
                <a16:creationId xmlns:a16="http://schemas.microsoft.com/office/drawing/2014/main" id="{13980C1F-6344-4AC2-8573-0D9F353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D5221BF9-9559-4D62-ADC6-236297014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B4C3E1-495D-437D-A1DB-87F3028B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AB131D-0F50-4923-96D1-8C59A3D8EE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F30DBE8A-9D17-4F79-86F8-9FEA11DF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C9023F8-E1A8-4C1E-B745-6658DCD6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E51CCEBF-A77A-4DDA-94D4-73646D55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371D84D-B708-4A20-8D50-CDA4E3EC6F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0476 w 12192000"/>
              <a:gd name="connsiteY0" fmla="*/ 6126480 h 6858000"/>
              <a:gd name="connsiteX1" fmla="*/ 800476 w 12192000"/>
              <a:gd name="connsiteY1" fmla="*/ 6144768 h 6858000"/>
              <a:gd name="connsiteX2" fmla="*/ 11407516 w 12192000"/>
              <a:gd name="connsiteY2" fmla="*/ 6144768 h 6858000"/>
              <a:gd name="connsiteX3" fmla="*/ 11407516 w 12192000"/>
              <a:gd name="connsiteY3" fmla="*/ 6126480 h 6858000"/>
              <a:gd name="connsiteX4" fmla="*/ 800476 w 12192000"/>
              <a:gd name="connsiteY4" fmla="*/ 701040 h 6858000"/>
              <a:gd name="connsiteX5" fmla="*/ 800476 w 12192000"/>
              <a:gd name="connsiteY5" fmla="*/ 746759 h 6858000"/>
              <a:gd name="connsiteX6" fmla="*/ 11407516 w 12192000"/>
              <a:gd name="connsiteY6" fmla="*/ 746759 h 6858000"/>
              <a:gd name="connsiteX7" fmla="*/ 11407516 w 12192000"/>
              <a:gd name="connsiteY7" fmla="*/ 70104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00476" y="6126480"/>
                </a:moveTo>
                <a:lnTo>
                  <a:pt x="800476" y="6144768"/>
                </a:lnTo>
                <a:lnTo>
                  <a:pt x="11407516" y="6144768"/>
                </a:lnTo>
                <a:lnTo>
                  <a:pt x="11407516" y="6126480"/>
                </a:lnTo>
                <a:close/>
                <a:moveTo>
                  <a:pt x="800476" y="701040"/>
                </a:moveTo>
                <a:lnTo>
                  <a:pt x="800476" y="746759"/>
                </a:lnTo>
                <a:lnTo>
                  <a:pt x="11407516" y="746759"/>
                </a:lnTo>
                <a:lnTo>
                  <a:pt x="11407516" y="7010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03AD3-C316-411C-9844-6C8D950DC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1766" y="1837677"/>
            <a:ext cx="4930901" cy="2334828"/>
          </a:xfrm>
          <a:prstGeom prst="rect">
            <a:avLst/>
          </a:prstGeom>
        </p:spPr>
        <p:txBody>
          <a:bodyPr rtlCol="0"/>
          <a:lstStyle>
            <a:lvl1pPr algn="r">
              <a:defRPr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Insert text here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00A8C60-C81E-4C2C-AB11-00AE1AC04E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532" y="4408305"/>
            <a:ext cx="5175797" cy="90942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sz="1800" noProof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F7D24C8-FDC6-4FCE-85C6-520D6469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0E2155-DD21-4098-82EF-B19C466B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2/11/20XX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0CB194-35B9-4229-9CFE-5C3B911E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A2AE2B76-F97F-4BE2-8670-72276A5F21A5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DF219B-DD0E-4D26-8B59-3FE43A252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DFFB204-6AE4-4FC9-9B60-312D7206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54F317-DDB0-4841-A973-FFC1296082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669" y="1789993"/>
            <a:ext cx="11407487" cy="435133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B3A45C-71C1-4ADC-89E0-AF6924CA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B9239148-0308-46C3-9FF0-4027CC8E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774C5953-38DD-4451-A5AA-9A578D59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39D06D66-ACB3-4B9C-B4EB-FC3EC5BD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CC9BE23-A0EC-4866-A7A4-FD7255EF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3BC10E-3DDD-4EC5-BD6D-D8D180BF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D4AD3C-6727-49EE-9625-F87A6B8AE0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5326" y="1940913"/>
            <a:ext cx="10798176" cy="4021586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89FA96-DDCF-4A83-91EB-4F5F6179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F7CC7848-0B2C-4FBE-96B0-0717CC5A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 noProof="0"/>
              <a:t>2/11/20XX</a:t>
            </a:r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4CD16377-DD1B-4262-BDAE-760577F5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0303F77D-1BEF-481A-B8C1-15974ED46EB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2/11/20XX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rtl="0"/>
            <a:fld id="{C3DB2ADC-AF19-4574-8C10-79B5B04FCA2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AE5B2F-2CD3-4E51-91D5-FEF8CE8F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</p:spPr>
        <p:txBody>
          <a:bodyPr rtlCol="0">
            <a:normAutofit/>
          </a:bodyPr>
          <a:lstStyle/>
          <a:p>
            <a:pPr rtl="0"/>
            <a:r>
              <a:rPr lang="en-GB" sz="3200" dirty="0"/>
              <a:t>Mediating</a:t>
            </a:r>
            <a:br>
              <a:rPr lang="en-GB" sz="3200" dirty="0"/>
            </a:br>
            <a:r>
              <a:rPr lang="en-GB" sz="3200" dirty="0"/>
              <a:t>with</a:t>
            </a:r>
            <a:br>
              <a:rPr lang="en-GB" sz="3200" dirty="0"/>
            </a:br>
            <a:r>
              <a:rPr lang="en-GB" sz="3200" dirty="0"/>
              <a:t>neurodivergent persons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52DE27F-5BED-4BCC-887D-5872F796F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4333875"/>
            <a:ext cx="4524375" cy="1990725"/>
          </a:xfrm>
        </p:spPr>
        <p:txBody>
          <a:bodyPr rtlCol="0">
            <a:normAutofit/>
          </a:bodyPr>
          <a:lstStyle/>
          <a:p>
            <a:pPr rtl="0"/>
            <a:r>
              <a:rPr lang="en-US" sz="2000" dirty="0"/>
              <a:t>E</a:t>
            </a:r>
            <a:r>
              <a:rPr lang="en-GB" sz="2000" dirty="0" err="1"/>
              <a:t>ve</a:t>
            </a:r>
            <a:r>
              <a:rPr lang="en-GB" sz="2000" dirty="0"/>
              <a:t> Pienaar </a:t>
            </a:r>
            <a:r>
              <a:rPr lang="en-GB" dirty="0"/>
              <a:t>– CEDR mediator</a:t>
            </a:r>
          </a:p>
          <a:p>
            <a:pPr rtl="0"/>
            <a:r>
              <a:rPr lang="en-GB" sz="2000" dirty="0"/>
              <a:t>Laura Kerby </a:t>
            </a:r>
            <a:r>
              <a:rPr lang="en-GB" dirty="0"/>
              <a:t>– P-AST Founder</a:t>
            </a:r>
          </a:p>
          <a:p>
            <a:pPr rtl="0"/>
            <a:r>
              <a:rPr lang="en-GB" dirty="0"/>
              <a:t>MBPsS. BSc (Hons), PGCE, PGCE (Autism), NPQH</a:t>
            </a:r>
          </a:p>
        </p:txBody>
      </p:sp>
      <p:pic>
        <p:nvPicPr>
          <p:cNvPr id="11" name="Picture Placeholder 10" descr="Flowers in a tree ">
            <a:extLst>
              <a:ext uri="{FF2B5EF4-FFF2-40B4-BE49-F238E27FC236}">
                <a16:creationId xmlns:a16="http://schemas.microsoft.com/office/drawing/2014/main" id="{BC408C47-2E2A-42C6-99D2-EBED0E23C9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158" y="0"/>
            <a:ext cx="7315841" cy="6858000"/>
          </a:xfrm>
        </p:spPr>
      </p:pic>
    </p:spTree>
    <p:extLst>
      <p:ext uri="{BB962C8B-B14F-4D97-AF65-F5344CB8AC3E}">
        <p14:creationId xmlns:p14="http://schemas.microsoft.com/office/powerpoint/2010/main" val="163343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8" y="904730"/>
            <a:ext cx="10344151" cy="1652590"/>
          </a:xfrm>
        </p:spPr>
        <p:txBody>
          <a:bodyPr rtlCol="0">
            <a:normAutofit/>
          </a:bodyPr>
          <a:lstStyle/>
          <a:p>
            <a:pPr rtl="0"/>
            <a:r>
              <a:rPr lang="en-US" sz="2400" dirty="0"/>
              <a:t>4. </a:t>
            </a:r>
            <a:r>
              <a:rPr lang="en-GB" sz="2400" dirty="0"/>
              <a:t>Mediation process design – case study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10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A168-0C83-9AEF-A96A-38EB34376E4B}"/>
              </a:ext>
            </a:extLst>
          </p:cNvPr>
          <p:cNvSpPr txBox="1"/>
          <p:nvPr/>
        </p:nvSpPr>
        <p:spPr>
          <a:xfrm>
            <a:off x="628651" y="1762125"/>
            <a:ext cx="5257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Residential construction case – damages for defects 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Identifying ASD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 time BUT management expectations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“36 PPT presentations” C wanted to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Importance of working with the legal team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Insight from ASD therapist/ tips and tools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FDAAD877-0D7B-4A68-C2B9-E2DA8BA558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0094" b="20094"/>
          <a:stretch>
            <a:fillRect/>
          </a:stretch>
        </p:blipFill>
        <p:spPr>
          <a:xfrm>
            <a:off x="6210300" y="1419224"/>
            <a:ext cx="5181600" cy="47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59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8" y="904730"/>
            <a:ext cx="10344151" cy="1652590"/>
          </a:xfrm>
        </p:spPr>
        <p:txBody>
          <a:bodyPr rtlCol="0">
            <a:normAutofit/>
          </a:bodyPr>
          <a:lstStyle/>
          <a:p>
            <a:pPr rtl="0"/>
            <a:r>
              <a:rPr lang="en-GB" sz="2400" dirty="0"/>
              <a:t>case study – preparation stage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11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A168-0C83-9AEF-A96A-38EB34376E4B}"/>
              </a:ext>
            </a:extLst>
          </p:cNvPr>
          <p:cNvSpPr txBox="1"/>
          <p:nvPr/>
        </p:nvSpPr>
        <p:spPr>
          <a:xfrm>
            <a:off x="638175" y="1762126"/>
            <a:ext cx="52482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Pre-mediation contact with parties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Preparing the papers – agreeing the Bundle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Crafting the agenda, with timings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Preparing for the joint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to join on each side?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call for “time out”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C663523-C47E-19EF-C118-5E4E1A9589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947" b="10947"/>
          <a:stretch>
            <a:fillRect/>
          </a:stretch>
        </p:blipFill>
        <p:spPr>
          <a:xfrm>
            <a:off x="5886451" y="2019300"/>
            <a:ext cx="5505448" cy="376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8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8" y="904730"/>
            <a:ext cx="10344151" cy="1652590"/>
          </a:xfrm>
        </p:spPr>
        <p:txBody>
          <a:bodyPr rtlCol="0">
            <a:normAutofit/>
          </a:bodyPr>
          <a:lstStyle/>
          <a:p>
            <a:pPr rtl="0"/>
            <a:r>
              <a:rPr lang="en-GB" sz="2400" dirty="0"/>
              <a:t>case study – bargaining stage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12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A168-0C83-9AEF-A96A-38EB34376E4B}"/>
              </a:ext>
            </a:extLst>
          </p:cNvPr>
          <p:cNvSpPr txBox="1"/>
          <p:nvPr/>
        </p:nvSpPr>
        <p:spPr>
          <a:xfrm>
            <a:off x="654534" y="1428955"/>
            <a:ext cx="52482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elicit offers?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Framing offers so they can be “heard”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Managing disappointment;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Hitting deadlock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from </a:t>
            </a:r>
            <a:r>
              <a:rPr lang="en-US" i="1" dirty="0"/>
              <a:t>positions </a:t>
            </a:r>
            <a:r>
              <a:rPr lang="en-US" dirty="0"/>
              <a:t>to </a:t>
            </a:r>
            <a:r>
              <a:rPr lang="en-US" i="1" dirty="0"/>
              <a:t>interests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Drafting the settlement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call for “time out”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CBB7738-1BCB-2723-F44C-58DD0CE699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793" b="2793"/>
          <a:stretch>
            <a:fillRect/>
          </a:stretch>
        </p:blipFill>
        <p:spPr>
          <a:xfrm>
            <a:off x="5886450" y="1876426"/>
            <a:ext cx="5704915" cy="39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28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8" y="904730"/>
            <a:ext cx="10344151" cy="1652590"/>
          </a:xfrm>
        </p:spPr>
        <p:txBody>
          <a:bodyPr rtlCol="0">
            <a:normAutofit/>
          </a:bodyPr>
          <a:lstStyle/>
          <a:p>
            <a:pPr rtl="0"/>
            <a:r>
              <a:rPr lang="en-US" sz="2400" dirty="0"/>
              <a:t>Any Questions ?</a:t>
            </a:r>
            <a:endParaRPr lang="en-GB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13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B963F-D8F1-A7D3-A3A0-4C543DE61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75" y="1838325"/>
            <a:ext cx="5676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BD4FC-D377-D7D1-0D50-F0CD35ED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81C4B6-7460-0C8F-3418-15241C67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8" y="904730"/>
            <a:ext cx="10344151" cy="514495"/>
          </a:xfrm>
        </p:spPr>
        <p:txBody>
          <a:bodyPr rtlCol="0">
            <a:noAutofit/>
          </a:bodyPr>
          <a:lstStyle/>
          <a:p>
            <a:pPr rtl="0"/>
            <a:r>
              <a:rPr lang="en-US" sz="3200" dirty="0"/>
              <a:t>Thank you – and further reading</a:t>
            </a:r>
            <a:endParaRPr lang="en-GB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E59CA-1F93-B71C-8803-AECAC41C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A8306-76FB-0165-5477-3BD20795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14</a:t>
            </a:fld>
            <a:endParaRPr lang="en-GB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201E9C66-6FA2-F592-9DFC-34AA0488E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04" y="2154164"/>
            <a:ext cx="1867899" cy="579693"/>
          </a:xfrm>
          <a:prstGeom prst="rect">
            <a:avLst/>
          </a:prstGeom>
        </p:spPr>
      </p:pic>
      <p:pic>
        <p:nvPicPr>
          <p:cNvPr id="7" name="Picture 6" descr="A blue text with a person in a pose&#10;&#10;Description automatically generated">
            <a:extLst>
              <a:ext uri="{FF2B5EF4-FFF2-40B4-BE49-F238E27FC236}">
                <a16:creationId xmlns:a16="http://schemas.microsoft.com/office/drawing/2014/main" id="{1E418CCF-2E09-AA07-C22D-1A51D7DF2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83" y="3027366"/>
            <a:ext cx="2610849" cy="1498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B10D2-5CDF-8408-8F99-6A22BBFAE585}"/>
              </a:ext>
            </a:extLst>
          </p:cNvPr>
          <p:cNvSpPr txBox="1"/>
          <p:nvPr/>
        </p:nvSpPr>
        <p:spPr>
          <a:xfrm>
            <a:off x="5023945" y="1666875"/>
            <a:ext cx="64526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Scattered Minds – Gabor Mate</a:t>
            </a:r>
          </a:p>
          <a:p>
            <a:endParaRPr lang="en-US" sz="2000" i="1" dirty="0"/>
          </a:p>
          <a:p>
            <a:r>
              <a:rPr lang="en-US" sz="2000" i="1" dirty="0"/>
              <a:t>The Autistic Brain – Temple Grandin  &amp; Richard </a:t>
            </a:r>
            <a:r>
              <a:rPr lang="en-US" sz="2000" i="1" dirty="0" err="1"/>
              <a:t>Panek</a:t>
            </a:r>
            <a:endParaRPr lang="en-US" sz="2000" i="1" dirty="0"/>
          </a:p>
          <a:p>
            <a:endParaRPr lang="en-US" sz="2000" i="1" dirty="0"/>
          </a:p>
          <a:p>
            <a:r>
              <a:rPr lang="en-US" sz="2000" i="1" dirty="0"/>
              <a:t>Women and Girls on the Autism Spectrum – Sarah </a:t>
            </a:r>
            <a:r>
              <a:rPr lang="en-US" sz="2000" i="1" dirty="0" err="1"/>
              <a:t>Hendrickx</a:t>
            </a:r>
            <a:endParaRPr lang="en-US" sz="2000" i="1" dirty="0"/>
          </a:p>
          <a:p>
            <a:endParaRPr lang="en-US" sz="2000" i="1" dirty="0"/>
          </a:p>
          <a:p>
            <a:r>
              <a:rPr lang="en-US" sz="2000" i="1" dirty="0"/>
              <a:t>Autism for Adults – Daniel Jones</a:t>
            </a:r>
          </a:p>
          <a:p>
            <a:endParaRPr lang="en-US" sz="2000" i="1" dirty="0"/>
          </a:p>
          <a:p>
            <a:r>
              <a:rPr lang="en-US" sz="2000" i="1" dirty="0"/>
              <a:t>Untypical – Pete </a:t>
            </a:r>
            <a:r>
              <a:rPr lang="en-US" sz="2000" i="1" dirty="0" err="1"/>
              <a:t>Wharmby</a:t>
            </a:r>
            <a:endParaRPr lang="en-US" sz="2000" i="1" dirty="0"/>
          </a:p>
          <a:p>
            <a:endParaRPr lang="en-US" sz="2000" i="1" dirty="0"/>
          </a:p>
          <a:p>
            <a:r>
              <a:rPr lang="en-US" sz="2000" i="1" dirty="0"/>
              <a:t>The (Slightly Distracted) Woman’s Guide to Living with an Adult ADHD Diagnosis – Laura Kerbey – Out June 2025 </a:t>
            </a:r>
          </a:p>
          <a:p>
            <a:endParaRPr 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7E93A-984B-4F64-7EDC-3C31F12E786A}"/>
              </a:ext>
            </a:extLst>
          </p:cNvPr>
          <p:cNvSpPr txBox="1"/>
          <p:nvPr/>
        </p:nvSpPr>
        <p:spPr>
          <a:xfrm>
            <a:off x="875301" y="1419226"/>
            <a:ext cx="2610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/>
              <a:t>eve@evepienaar.com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D4963-EA3D-AE43-9F3B-CB078065545C}"/>
              </a:ext>
            </a:extLst>
          </p:cNvPr>
          <p:cNvSpPr txBox="1"/>
          <p:nvPr/>
        </p:nvSpPr>
        <p:spPr>
          <a:xfrm>
            <a:off x="875301" y="3020041"/>
            <a:ext cx="3467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Laura.Kerbey@p-ast.co.uk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01FA8-2174-578A-111D-38EFE3BACB1C}"/>
              </a:ext>
            </a:extLst>
          </p:cNvPr>
          <p:cNvSpPr txBox="1"/>
          <p:nvPr/>
        </p:nvSpPr>
        <p:spPr>
          <a:xfrm>
            <a:off x="899264" y="4364758"/>
            <a:ext cx="2981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mycedr@cedr.com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5216D-B339-BC5F-281A-4D3953B5167D}"/>
              </a:ext>
            </a:extLst>
          </p:cNvPr>
          <p:cNvSpPr txBox="1"/>
          <p:nvPr/>
        </p:nvSpPr>
        <p:spPr>
          <a:xfrm>
            <a:off x="899264" y="5244358"/>
            <a:ext cx="1783817" cy="225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60145EFC-BA78-61E3-2D9B-7774F3CF3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586" y="4856071"/>
            <a:ext cx="912833" cy="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977710"/>
          </a:xfrm>
        </p:spPr>
        <p:txBody>
          <a:bodyPr rtlCol="0">
            <a:normAutofit/>
          </a:bodyPr>
          <a:lstStyle/>
          <a:p>
            <a:pPr rtl="0"/>
            <a:r>
              <a:rPr lang="en-GB" sz="3600" dirty="0"/>
              <a:t>Agenda</a:t>
            </a:r>
          </a:p>
        </p:txBody>
      </p:sp>
      <p:pic>
        <p:nvPicPr>
          <p:cNvPr id="17" name="Picture Placeholder 16" descr="Logs Stacked ">
            <a:extLst>
              <a:ext uri="{FF2B5EF4-FFF2-40B4-BE49-F238E27FC236}">
                <a16:creationId xmlns:a16="http://schemas.microsoft.com/office/drawing/2014/main" id="{069DD88F-78FC-4DAA-A2E4-DDE824B53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4876799" cy="6858000"/>
          </a:xfr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A36CB73-B78B-49B6-935C-9C0ABBB4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072" y="1838325"/>
            <a:ext cx="6219825" cy="4069739"/>
          </a:xfrm>
        </p:spPr>
        <p:txBody>
          <a:bodyPr rtlCol="0"/>
          <a:lstStyle/>
          <a:p>
            <a:pPr rtl="0"/>
            <a:r>
              <a:rPr lang="en-GB" dirty="0"/>
              <a:t>1. Neurodiversity – focus on Autism Spectrum Disorder</a:t>
            </a:r>
          </a:p>
          <a:p>
            <a:pPr rtl="0"/>
            <a:r>
              <a:rPr lang="en-GB" dirty="0"/>
              <a:t>2. Practical application – mediation / neurodiversity</a:t>
            </a:r>
          </a:p>
          <a:p>
            <a:pPr rtl="0"/>
            <a:r>
              <a:rPr lang="en-GB" dirty="0"/>
              <a:t>3. Focus on ASD – science / tips for mediation</a:t>
            </a:r>
          </a:p>
          <a:p>
            <a:pPr rtl="0"/>
            <a:r>
              <a:rPr lang="en-GB" dirty="0"/>
              <a:t>4. Mediation process design – case study:</a:t>
            </a:r>
          </a:p>
          <a:p>
            <a:pPr rtl="0"/>
            <a:r>
              <a:rPr lang="en-GB" dirty="0"/>
              <a:t>	* Setting the mediation up for success</a:t>
            </a:r>
          </a:p>
          <a:p>
            <a:pPr rtl="0"/>
            <a:r>
              <a:rPr lang="en-GB" dirty="0"/>
              <a:t>	* Bargaining phase – tips and tools</a:t>
            </a:r>
          </a:p>
          <a:p>
            <a:pPr rtl="0"/>
            <a:r>
              <a:rPr lang="en-GB" dirty="0"/>
              <a:t>5. Audience Q&amp;A</a:t>
            </a:r>
          </a:p>
          <a:p>
            <a:pPr rtl="0"/>
            <a:r>
              <a:rPr lang="en-GB" dirty="0"/>
              <a:t>6. Concluding remarks</a:t>
            </a:r>
          </a:p>
          <a:p>
            <a:pPr rtl="0"/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rtlCol="0"/>
          <a:lstStyle/>
          <a:p>
            <a:pPr rtl="0"/>
            <a:r>
              <a:rPr lang="en-GB"/>
              <a:t>2/11/20XX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E30AF5A0-43BB-4336-8627-9123B9144D80}" type="slidenum">
              <a:rPr lang="en-GB" smtClean="0"/>
              <a:pPr rtl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02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7F04A-6CF6-4CF1-BAEE-2B210EFC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904730"/>
            <a:ext cx="10020300" cy="1124095"/>
          </a:xfrm>
        </p:spPr>
        <p:txBody>
          <a:bodyPr rtlCol="0">
            <a:normAutofit/>
          </a:bodyPr>
          <a:lstStyle/>
          <a:p>
            <a:pPr rtl="0"/>
            <a:r>
              <a:rPr lang="en-GB" sz="3600" dirty="0"/>
              <a:t>Mediating and Neurodiverse parties</a:t>
            </a:r>
            <a:br>
              <a:rPr lang="en-GB" sz="3600" dirty="0"/>
            </a:br>
            <a:r>
              <a:rPr lang="en-GB" sz="2400" dirty="0"/>
              <a:t>(creating a safe space for dialogue)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3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A168-0C83-9AEF-A96A-38EB34376E4B}"/>
              </a:ext>
            </a:extLst>
          </p:cNvPr>
          <p:cNvSpPr txBox="1"/>
          <p:nvPr/>
        </p:nvSpPr>
        <p:spPr>
          <a:xfrm>
            <a:off x="1343025" y="2362200"/>
            <a:ext cx="4618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Mediation entails working with diverse persons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ASD (but could include other conditions, </a:t>
            </a:r>
            <a:r>
              <a:rPr lang="en-US" dirty="0" err="1"/>
              <a:t>eg</a:t>
            </a:r>
            <a:r>
              <a:rPr lang="en-US" dirty="0"/>
              <a:t>: high conflict personalities)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Mediation: inclusive and available to all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Co-mediation with psychosocial expert?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D0F3D8C-7F25-FA9B-07B2-30A4E6252A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650" b="5650"/>
          <a:stretch>
            <a:fillRect/>
          </a:stretch>
        </p:blipFill>
        <p:spPr>
          <a:xfrm>
            <a:off x="6230032" y="2362200"/>
            <a:ext cx="5181600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2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D8EB9-86D8-46F2-805C-7BA07DB9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3454-C461-4318-8C59-919AC8F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4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A168-0C83-9AEF-A96A-38EB34376E4B}"/>
              </a:ext>
            </a:extLst>
          </p:cNvPr>
          <p:cNvSpPr txBox="1"/>
          <p:nvPr/>
        </p:nvSpPr>
        <p:spPr>
          <a:xfrm>
            <a:off x="1000805" y="2505670"/>
            <a:ext cx="498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94883C6-83CE-E127-C8A0-A223E8B1A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009" y="643467"/>
            <a:ext cx="70519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3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A3875-3474-AB22-833E-D6DF8BA9E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175B2-0556-5F57-11AC-8508950A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B5FFB-8701-8E00-15B4-E82CC5C5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5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30773-C576-0BD3-395F-9D3138CE81F2}"/>
              </a:ext>
            </a:extLst>
          </p:cNvPr>
          <p:cNvSpPr txBox="1"/>
          <p:nvPr/>
        </p:nvSpPr>
        <p:spPr>
          <a:xfrm>
            <a:off x="1000805" y="2505670"/>
            <a:ext cx="498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649B5-A5D7-5EDF-B117-C2FFBA07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99" y="1042209"/>
            <a:ext cx="8425402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4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B720A-A801-461C-0099-4EE7A3D81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146D8-94BE-853A-A46A-2820718E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20208-75D3-149C-5FA4-77C83E82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6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39A88-9142-BCA7-BE83-B212C7616F5D}"/>
              </a:ext>
            </a:extLst>
          </p:cNvPr>
          <p:cNvSpPr txBox="1"/>
          <p:nvPr/>
        </p:nvSpPr>
        <p:spPr>
          <a:xfrm>
            <a:off x="1000805" y="2505670"/>
            <a:ext cx="498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2B799-21FF-C714-3640-FA38833E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495" y="1177590"/>
            <a:ext cx="8626642" cy="48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871759"/>
            <a:ext cx="10115549" cy="571860"/>
          </a:xfrm>
        </p:spPr>
        <p:txBody>
          <a:bodyPr rtlCol="0"/>
          <a:lstStyle/>
          <a:p>
            <a:pPr rtl="0"/>
            <a:r>
              <a:rPr lang="en-GB" sz="3200" dirty="0"/>
              <a:t>2. Practical application - mediation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B98E-7C7D-4502-828B-DCB91E084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6601" y="6076149"/>
            <a:ext cx="3724274" cy="395449"/>
          </a:xfrm>
        </p:spPr>
        <p:txBody>
          <a:bodyPr rtlCol="0">
            <a:noAutofit/>
          </a:bodyPr>
          <a:lstStyle/>
          <a:p>
            <a:r>
              <a:rPr lang="en-US" sz="1600" i="1" dirty="0"/>
              <a:t>Jessica Park, USA artist with autism </a:t>
            </a:r>
            <a:endParaRPr lang="en-GB" sz="1600" i="1" dirty="0"/>
          </a:p>
          <a:p>
            <a:pPr rtl="0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5DA40A-B533-1DE3-E5DF-F4A781271E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49" b="4649"/>
          <a:stretch>
            <a:fillRect/>
          </a:stretch>
        </p:blipFill>
        <p:spPr>
          <a:xfrm>
            <a:off x="7086601" y="1695450"/>
            <a:ext cx="4324350" cy="4290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C2D5E-EAAC-51FA-5F27-02B4B9A25D7B}"/>
              </a:ext>
            </a:extLst>
          </p:cNvPr>
          <p:cNvSpPr txBox="1"/>
          <p:nvPr/>
        </p:nvSpPr>
        <p:spPr>
          <a:xfrm>
            <a:off x="504825" y="1695451"/>
            <a:ext cx="62198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surface parties’ needs?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Anxiety management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parties may need more time – processing documents or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 styles: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“Visual thinking” vs. “black &amp; white thinking”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Come across as rude, direct?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Ability to see the other party’s point of view?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Detail orientated – ability to see “bigger picture”?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Ability to visualize options or risks?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Coaching a party to “influence” effectively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B323F-5F6F-99FA-19DF-571B61FE14E9}"/>
              </a:ext>
            </a:extLst>
          </p:cNvPr>
          <p:cNvSpPr txBox="1"/>
          <p:nvPr/>
        </p:nvSpPr>
        <p:spPr>
          <a:xfrm>
            <a:off x="695326" y="6217682"/>
            <a:ext cx="4238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050" dirty="0">
                <a:latin typeface="+mj-lt"/>
              </a:rPr>
              <a:t>Mediating with neurodivergent persons</a:t>
            </a:r>
          </a:p>
        </p:txBody>
      </p:sp>
    </p:spTree>
    <p:extLst>
      <p:ext uri="{BB962C8B-B14F-4D97-AF65-F5344CB8AC3E}">
        <p14:creationId xmlns:p14="http://schemas.microsoft.com/office/powerpoint/2010/main" val="338432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661767"/>
          </a:xfrm>
        </p:spPr>
        <p:txBody>
          <a:bodyPr rtlCol="0"/>
          <a:lstStyle/>
          <a:p>
            <a:r>
              <a:rPr lang="en-GB" sz="2800" dirty="0"/>
              <a:t>Mediation process design</a:t>
            </a:r>
            <a:br>
              <a:rPr lang="en-GB" sz="2800" dirty="0"/>
            </a:br>
            <a:br>
              <a:rPr lang="en-GB" sz="2800" dirty="0"/>
            </a:br>
            <a:r>
              <a:rPr lang="en-US" sz="1800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  <a:t>Anything I should know about you or your client, to help with the mediation process?</a:t>
            </a:r>
            <a:br>
              <a:rPr lang="en-US" sz="1800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</a:br>
            <a:br>
              <a:rPr lang="en-US" sz="1800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</a:br>
            <a:r>
              <a:rPr lang="en-US" sz="1800" i="1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  <a:t>If Party volunteers information – </a:t>
            </a:r>
            <a:r>
              <a:rPr lang="en-US" sz="1800" i="1" cap="none" spc="0" dirty="0" err="1">
                <a:solidFill>
                  <a:srgbClr val="000000"/>
                </a:solidFill>
                <a:latin typeface="Calisto MT"/>
                <a:ea typeface="+mn-ea"/>
                <a:cs typeface="+mn-cs"/>
              </a:rPr>
              <a:t>eg</a:t>
            </a:r>
            <a:r>
              <a:rPr lang="en-US" sz="1800" i="1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  <a:t> client “vulnerable” or “neurodiversity issues present” </a:t>
            </a:r>
            <a:r>
              <a:rPr lang="en-US" sz="1800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  <a:t>then consider adjustments such as:</a:t>
            </a:r>
            <a:br>
              <a:rPr lang="en-US" sz="1800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</a:br>
            <a:br>
              <a:rPr lang="en-US" sz="1800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</a:br>
            <a:r>
              <a:rPr lang="en-US" sz="1800" cap="none" spc="0" dirty="0">
                <a:solidFill>
                  <a:srgbClr val="000000"/>
                </a:solidFill>
                <a:latin typeface="Calisto MT"/>
                <a:ea typeface="+mn-ea"/>
                <a:cs typeface="+mn-cs"/>
              </a:rPr>
              <a:t> </a:t>
            </a: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endParaRPr lang="en-GB" sz="2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B3188A-FE42-69EA-EC46-2240E9EBB5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719" r="267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B6BA6C-7175-5E06-8E09-1B72DEA90888}"/>
              </a:ext>
            </a:extLst>
          </p:cNvPr>
          <p:cNvSpPr txBox="1"/>
          <p:nvPr/>
        </p:nvSpPr>
        <p:spPr>
          <a:xfrm>
            <a:off x="809625" y="3609975"/>
            <a:ext cx="5102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further preparation time with client?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Venue and support on the 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“What do I have permission to share?”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“What would help you get the most out of the mediation?”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27313-C5B4-6550-CCD2-DC3D34AB3424}"/>
              </a:ext>
            </a:extLst>
          </p:cNvPr>
          <p:cNvSpPr txBox="1"/>
          <p:nvPr/>
        </p:nvSpPr>
        <p:spPr>
          <a:xfrm flipH="1">
            <a:off x="590550" y="6297931"/>
            <a:ext cx="3314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050" dirty="0">
                <a:latin typeface="+mj-lt"/>
              </a:rPr>
              <a:t>Mediating with neurodivergent persons</a:t>
            </a:r>
          </a:p>
        </p:txBody>
      </p:sp>
    </p:spTree>
    <p:extLst>
      <p:ext uri="{BB962C8B-B14F-4D97-AF65-F5344CB8AC3E}">
        <p14:creationId xmlns:p14="http://schemas.microsoft.com/office/powerpoint/2010/main" val="414864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DB70-9661-6989-48CA-BC97240EC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EB2CF-6CF6-B845-D98B-C2C47D16A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rtlCol="0"/>
          <a:lstStyle/>
          <a:p>
            <a:pPr rtl="0"/>
            <a:r>
              <a:rPr lang="en-GB" dirty="0"/>
              <a:t>Mediating with neurodivergent persons</a:t>
            </a:r>
          </a:p>
          <a:p>
            <a:pPr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7E908-371B-3CE3-6F06-540F0A66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rtlCol="0"/>
          <a:lstStyle/>
          <a:p>
            <a:pPr rtl="0"/>
            <a:fld id="{A53D7EE4-1EDB-42FD-B6B7-A82C9F31F0F4}" type="slidenum">
              <a:rPr lang="en-GB" smtClean="0"/>
              <a:pPr rtl="0"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82396-6940-9368-19E4-86B5BE5C9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223" y="790575"/>
            <a:ext cx="4539727" cy="5248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13F743-FEDB-3868-0D2A-68FE99235853}"/>
              </a:ext>
            </a:extLst>
          </p:cNvPr>
          <p:cNvSpPr txBox="1"/>
          <p:nvPr/>
        </p:nvSpPr>
        <p:spPr>
          <a:xfrm>
            <a:off x="715383" y="466725"/>
            <a:ext cx="7923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WHAT IS THE NEED BEHIND THE BEHAVIOUR?</a:t>
            </a:r>
            <a:endParaRPr lang="en-GB" sz="28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6618C-E693-7B13-194E-A65D1F4D7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01" y="989945"/>
            <a:ext cx="4539727" cy="5048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470A56-25CB-99C1-31C6-1D3AB566D285}"/>
              </a:ext>
            </a:extLst>
          </p:cNvPr>
          <p:cNvSpPr txBox="1"/>
          <p:nvPr/>
        </p:nvSpPr>
        <p:spPr>
          <a:xfrm>
            <a:off x="3771901" y="1048464"/>
            <a:ext cx="337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Anxiety Bucket analogy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3128996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ustom 9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40660_TF67498733_Win32" id="{1D31F981-026B-433D-B1FE-22EDA482C3D7}" vid="{FE91BBCF-7CA3-436B-9474-A0CB3B4C50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C785CC-7DC7-486B-AC4F-90AD768E9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0F876D-ECAD-49DD-95DE-E4DA3D4E9CA1}">
  <ds:schemaRefs>
    <ds:schemaRef ds:uri="http://schemas.microsoft.com/sharepoint/v3"/>
    <ds:schemaRef ds:uri="71af3243-3dd4-4a8d-8c0d-dd76da1f02a5"/>
    <ds:schemaRef ds:uri="http://purl.org/dc/elements/1.1/"/>
    <ds:schemaRef ds:uri="http://purl.org/dc/dcmitype/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230e9df3-be65-4c73-a93b-d1236ebd677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59187C1-630C-405A-830B-EED062A4969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{DA6A0FF5-2CD9-4195-A51B-1B9A9B26B28C}tf67498733_win32</Template>
  <TotalTime>37</TotalTime>
  <Words>831</Words>
  <Application>Microsoft Office PowerPoint</Application>
  <PresentationFormat>Widescreen</PresentationFormat>
  <Paragraphs>170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Calisto MT</vt:lpstr>
      <vt:lpstr>Univers Condensed</vt:lpstr>
      <vt:lpstr>ChronicleVTI</vt:lpstr>
      <vt:lpstr>Mediating with neurodivergent persons </vt:lpstr>
      <vt:lpstr>Agenda</vt:lpstr>
      <vt:lpstr>Mediating and Neurodiverse parties (creating a safe space for dialogue)</vt:lpstr>
      <vt:lpstr>PowerPoint Presentation</vt:lpstr>
      <vt:lpstr>PowerPoint Presentation</vt:lpstr>
      <vt:lpstr>PowerPoint Presentation</vt:lpstr>
      <vt:lpstr>2. Practical application - mediation </vt:lpstr>
      <vt:lpstr>Mediation process design  Anything I should know about you or your client, to help with the mediation process?  If Party volunteers information – eg client “vulnerable” or “neurodiversity issues present” then consider adjustments such as:      </vt:lpstr>
      <vt:lpstr>PowerPoint Presentation</vt:lpstr>
      <vt:lpstr>4. Mediation process design – case study</vt:lpstr>
      <vt:lpstr>case study – preparation stage</vt:lpstr>
      <vt:lpstr>case study – bargaining stage</vt:lpstr>
      <vt:lpstr>Any Questions ?</vt:lpstr>
      <vt:lpstr>Thank you – and 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Eve Pienaar</dc:creator>
  <cp:lastModifiedBy>Clare Jackson</cp:lastModifiedBy>
  <cp:revision>17</cp:revision>
  <cp:lastPrinted>2025-05-19T09:45:18Z</cp:lastPrinted>
  <dcterms:created xsi:type="dcterms:W3CDTF">2024-09-28T16:31:41Z</dcterms:created>
  <dcterms:modified xsi:type="dcterms:W3CDTF">2025-05-28T16:22:24Z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