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64" r:id="rId11"/>
    <p:sldId id="265" r:id="rId12"/>
    <p:sldId id="266" r:id="rId13"/>
  </p:sldIdLst>
  <p:sldSz cx="24384000" cy="13716000"/>
  <p:notesSz cx="6858000" cy="9144000"/>
  <p:embeddedFontLst>
    <p:embeddedFont>
      <p:font typeface="Helvetica Neue" panose="02000503000000020004" pitchFamily="2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>
      <p:cViewPr varScale="1">
        <p:scale>
          <a:sx n="44" d="100"/>
          <a:sy n="44" d="100"/>
        </p:scale>
        <p:origin x="153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Good morning – I’m Sarah Ross from Better mediation – based in Edinburgh. I work with clients across the UK in family and workplace disputes. I am registered and </a:t>
            </a:r>
            <a:r>
              <a:rPr lang="en-GB" dirty="0" err="1"/>
              <a:t>liscensed</a:t>
            </a:r>
            <a:r>
              <a:rPr lang="en-GB" dirty="0"/>
              <a:t> to practice by the </a:t>
            </a:r>
            <a:r>
              <a:rPr lang="en-GB" dirty="0" err="1"/>
              <a:t>Fmaily</a:t>
            </a:r>
            <a:r>
              <a:rPr lang="en-GB" dirty="0"/>
              <a:t> Mediation Council in England and Wales and I am a member of Scottish Mediation. I had a long career in Marketing, PR and Sales before retraining in 7 years ago. Until recently I have been a high volume </a:t>
            </a:r>
            <a:r>
              <a:rPr lang="en-GB" dirty="0" err="1"/>
              <a:t>practioner</a:t>
            </a:r>
            <a:r>
              <a:rPr lang="en-GB" dirty="0"/>
              <a:t> clocking up over 400 </a:t>
            </a:r>
            <a:r>
              <a:rPr lang="en-GB" dirty="0" err="1"/>
              <a:t>indiviula</a:t>
            </a:r>
            <a:r>
              <a:rPr lang="en-GB" dirty="0"/>
              <a:t> intake meetings leading to over 70 proceeding cases ( each of 3 -5 sessions). </a:t>
            </a:r>
            <a:endParaRPr dirty="0"/>
          </a:p>
        </p:txBody>
      </p:sp>
      <p:sp>
        <p:nvSpPr>
          <p:cNvPr id="74" name="Google Shape;7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Meaningful adjustments - my toolkit. ATM? A bit flippant but….put up link to toolkit.  The good times - i brought them back to the micro re Harry - dismantling things and re-buidling to bring in some focus. they have had good times. </a:t>
            </a:r>
            <a:endParaRPr/>
          </a:p>
        </p:txBody>
      </p:sp>
      <p:sp>
        <p:nvSpPr>
          <p:cNvPr id="132" name="Google Shape;13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Parents in conflict are just parents in conflict  - NO that’s not a typo. A Relationship ending can be shattering.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9" name="Google Shape;13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“Doing the footwork and then letting go of the outcome” from Bringing Peace into the room recommend Stocco?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5500" b="1">
                <a:solidFill>
                  <a:schemeClr val="dk1"/>
                </a:solidFill>
              </a:rPr>
              <a:t> </a:t>
            </a:r>
            <a:endParaRPr sz="55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55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This case study is not a clever fusion of the ‘best bits’ of others – this family is real , but the names have been changed.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5dcb474ca1_1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5dcb474ca1_1_2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The ‘story’, rapport and suitability)</a:t>
            </a:r>
          </a:p>
          <a:p>
            <a:pPr marL="0" marR="0" lvl="0" indent="0" algn="l" defTabSz="914400" rtl="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–2 clients and 1 or 2 mediators</a:t>
            </a:r>
          </a:p>
          <a:p>
            <a:pPr marL="0" marR="0" lvl="0" indent="0" algn="l" defTabSz="914400" rtl="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Confidential ( with some exceptions) and in Scotland - voluntary. The equivalent meeting in England is called a MIAM and is compulsory ( with exemptions).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I don't intend to refer to the process South of the Border again, but stop me in the break if you have any questions about this.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Change Minute of agreement </a:t>
            </a: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FF0000"/>
                </a:solidFill>
              </a:rPr>
              <a:t>• Their families were heavily involved in supporting their family life ( Rose's parents paying for </a:t>
            </a:r>
            <a:r>
              <a:rPr lang="en-US" sz="1400" dirty="0" err="1">
                <a:solidFill>
                  <a:srgbClr val="FF0000"/>
                </a:solidFill>
              </a:rPr>
              <a:t>adaptataions</a:t>
            </a:r>
            <a:r>
              <a:rPr lang="en-US" sz="1400" dirty="0">
                <a:solidFill>
                  <a:srgbClr val="FF0000"/>
                </a:solidFill>
              </a:rPr>
              <a:t> for the house for Harry and Roses's parents funding the deposit. .</a:t>
            </a:r>
            <a:r>
              <a:rPr lang="en-US" sz="1200" dirty="0">
                <a:solidFill>
                  <a:srgbClr val="FF0000"/>
                </a:solidFill>
              </a:rPr>
              <a:t>Rose and Nigel believe it is essential that Harry continue his current routines at school and his current medical and dental care</a:t>
            </a:r>
            <a:endParaRPr sz="1200"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FF0000"/>
                </a:solidFill>
              </a:rPr>
              <a:t>•	The 1:1 initial meetings took place in June 2020 and 4 joint sessions were held 6 sessions in total– they reached agreement in February 2021</a:t>
            </a:r>
            <a:endParaRPr sz="1200"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FF0000"/>
                </a:solidFill>
              </a:rPr>
              <a:t>Neither parent can drive.</a:t>
            </a:r>
            <a:r>
              <a:rPr lang="en-US" sz="4800" dirty="0">
                <a:solidFill>
                  <a:srgbClr val="FF0000"/>
                </a:solidFill>
              </a:rPr>
              <a:t> </a:t>
            </a:r>
            <a:r>
              <a:rPr lang="en-US" sz="1200" dirty="0">
                <a:solidFill>
                  <a:srgbClr val="FF0000"/>
                </a:solidFill>
              </a:rPr>
              <a:t>Nigel is seeking new employment in IT.  </a:t>
            </a:r>
            <a:r>
              <a:rPr lang="en-US" sz="1400" dirty="0">
                <a:solidFill>
                  <a:srgbClr val="FF0000"/>
                </a:solidFill>
              </a:rPr>
              <a:t>Both are legally aided</a:t>
            </a:r>
            <a:r>
              <a:rPr lang="en-US" sz="4800" dirty="0">
                <a:solidFill>
                  <a:srgbClr val="FF0000"/>
                </a:solidFill>
              </a:rPr>
              <a:t> </a:t>
            </a:r>
            <a:endParaRPr sz="4800"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4800" dirty="0">
              <a:solidFill>
                <a:srgbClr val="FF0000"/>
              </a:solidFill>
            </a:endParaRPr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>
          <a:extLst>
            <a:ext uri="{FF2B5EF4-FFF2-40B4-BE49-F238E27FC236}">
              <a16:creationId xmlns:a16="http://schemas.microsoft.com/office/drawing/2014/main" id="{90B18AAB-F132-476C-57BA-540EB84F43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>
            <a:extLst>
              <a:ext uri="{FF2B5EF4-FFF2-40B4-BE49-F238E27FC236}">
                <a16:creationId xmlns:a16="http://schemas.microsoft.com/office/drawing/2014/main" id="{6CF97AED-205D-D766-7D50-9007B2F0033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>
            <a:extLst>
              <a:ext uri="{FF2B5EF4-FFF2-40B4-BE49-F238E27FC236}">
                <a16:creationId xmlns:a16="http://schemas.microsoft.com/office/drawing/2014/main" id="{4929EEE1-1A64-CD73-33AA-31FAC819F50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0891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5dcb474ca1_1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5dcb474ca1_1_3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This isn’t a unique adaptation but covid = isolation, disruption, redundancy plus online working? 85% of my work is now online and we could have a conference ONLY about that topic and it’s suitability? Universal themes regardless of whether ND is factor. </a:t>
            </a:r>
          </a:p>
          <a:p>
            <a:pPr marL="0" marR="0" lvl="0" indent="0" algn="l" defTabSz="914400" rtl="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GB" dirty="0">
                <a:solidFill>
                  <a:schemeClr val="accent1"/>
                </a:solidFill>
              </a:rPr>
              <a:t>Any sensitivities?</a:t>
            </a:r>
          </a:p>
          <a:p>
            <a:pPr marL="0" marR="0" lvl="0" indent="0" algn="l" defTabSz="914400" rtl="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GB" dirty="0">
                <a:solidFill>
                  <a:schemeClr val="accent1"/>
                </a:solidFill>
              </a:rPr>
              <a:t>how could I adapt to ensure balanced communication? </a:t>
            </a:r>
          </a:p>
          <a:p>
            <a:pPr marL="0" marR="0" lvl="0" indent="0" algn="l" defTabSz="914400" rtl="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GB" dirty="0">
                <a:solidFill>
                  <a:schemeClr val="accent1"/>
                </a:solidFill>
              </a:rPr>
              <a:t>Covid ( online sessions only)</a:t>
            </a:r>
          </a:p>
          <a:p>
            <a:pPr marL="0" marR="0" lvl="0" indent="0" algn="l" defTabSz="914400" rtl="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GB" dirty="0">
                <a:solidFill>
                  <a:schemeClr val="accent1"/>
                </a:solidFill>
              </a:rPr>
              <a:t>Agreement to Mediate </a:t>
            </a:r>
          </a:p>
          <a:p>
            <a:pPr marL="0" marR="0" lvl="0" indent="0" algn="l" defTabSz="914400" rtl="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GB" dirty="0">
              <a:solidFill>
                <a:schemeClr val="accent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GB" dirty="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7" name="Google Shape;117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solidFill>
                  <a:schemeClr val="accent1"/>
                </a:solidFill>
              </a:rPr>
              <a:t>I have written this case up for another project and Striving for Balance  - detachment or manipulation/ dominating/retreating </a:t>
            </a:r>
          </a:p>
          <a:p>
            <a:pPr marL="0" marR="0" lvl="0" indent="0" algn="l" defTabSz="914400" rtl="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GB" dirty="0">
                <a:solidFill>
                  <a:schemeClr val="accent1"/>
                </a:solidFill>
              </a:rPr>
              <a:t>how can we know what is ‘normal’ interaction between clients</a:t>
            </a:r>
          </a:p>
          <a:p>
            <a:pPr marL="0" marR="0" lvl="0" indent="0" algn="l" defTabSz="914400" rtl="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solidFill>
                  <a:schemeClr val="accent1"/>
                </a:solidFill>
              </a:rPr>
              <a:t>expect the unexpected - pressure on the mediator </a:t>
            </a:r>
          </a:p>
          <a:p>
            <a:pPr marL="0" marR="0" lvl="0" indent="0" algn="l" defTabSz="914400" rtl="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solidFill>
                  <a:schemeClr val="accent1"/>
                </a:solidFill>
              </a:rPr>
              <a:t>unforeseen safeguarding issues</a:t>
            </a:r>
          </a:p>
          <a:p>
            <a:pPr marL="0" marR="0" lvl="0" indent="0" algn="l" defTabSz="914400" rtl="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GB" dirty="0">
              <a:solidFill>
                <a:schemeClr val="accent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>
              <a:solidFill>
                <a:schemeClr val="accent1"/>
              </a:solidFill>
            </a:endParaRPr>
          </a:p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5dd97529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35dd975298f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The family mediation process offers us this insight, but 	despite that, there are always surprises. </a:t>
            </a:r>
          </a:p>
          <a:p>
            <a:pPr marL="685800" lvl="0" indent="-685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Clients ‘story’ sounds </a:t>
            </a:r>
            <a:r>
              <a:rPr lang="en-US" dirty="0" err="1"/>
              <a:t>patronising</a:t>
            </a:r>
            <a:r>
              <a:rPr lang="en-US" dirty="0"/>
              <a:t>, it’s a unique opportunity. You may be the first to hear it,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atement">
  <p:cSld name="Stateme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>
            <a:spLocks noGrp="1"/>
          </p:cNvSpPr>
          <p:nvPr>
            <p:ph type="body" idx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1600"/>
              <a:buFont typeface="Helvetica Neue"/>
              <a:buNone/>
              <a:defRPr sz="11600">
                <a:solidFill>
                  <a:srgbClr val="004C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1600"/>
              <a:buFont typeface="Helvetica Neue"/>
              <a:buNone/>
              <a:defRPr sz="11600">
                <a:solidFill>
                  <a:srgbClr val="004C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1600"/>
              <a:buFont typeface="Helvetica Neue"/>
              <a:buNone/>
              <a:defRPr sz="11600">
                <a:solidFill>
                  <a:srgbClr val="004C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1600"/>
              <a:buFont typeface="Helvetica Neue"/>
              <a:buNone/>
              <a:defRPr sz="11600">
                <a:solidFill>
                  <a:srgbClr val="004C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1600"/>
              <a:buFont typeface="Helvetica Neue"/>
              <a:buNone/>
              <a:defRPr sz="11600">
                <a:solidFill>
                  <a:srgbClr val="004C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Fact">
  <p:cSld name="Big Fac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body" idx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25000"/>
              <a:buFont typeface="Helvetica Neue"/>
              <a:buNone/>
              <a:defRPr sz="25000" b="1">
                <a:solidFill>
                  <a:srgbClr val="004C7F"/>
                </a:solidFill>
              </a:defRPr>
            </a:lvl1pPr>
            <a:lvl2pPr marL="914400" lvl="1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25000"/>
              <a:buFont typeface="Helvetica Neue"/>
              <a:buNone/>
              <a:defRPr sz="25000" b="1">
                <a:solidFill>
                  <a:srgbClr val="004C7F"/>
                </a:solidFill>
              </a:defRPr>
            </a:lvl2pPr>
            <a:lvl3pPr marL="1371600" lvl="2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25000"/>
              <a:buFont typeface="Helvetica Neue"/>
              <a:buNone/>
              <a:defRPr sz="25000" b="1">
                <a:solidFill>
                  <a:srgbClr val="004C7F"/>
                </a:solidFill>
              </a:defRPr>
            </a:lvl3pPr>
            <a:lvl4pPr marL="1828800" lvl="3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25000"/>
              <a:buFont typeface="Helvetica Neue"/>
              <a:buNone/>
              <a:defRPr sz="25000" b="1">
                <a:solidFill>
                  <a:srgbClr val="004C7F"/>
                </a:solidFill>
              </a:defRPr>
            </a:lvl4pPr>
            <a:lvl5pPr marL="2286000" lvl="4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25000"/>
              <a:buFont typeface="Helvetica Neue"/>
              <a:buNone/>
              <a:defRPr sz="25000" b="1">
                <a:solidFill>
                  <a:srgbClr val="004C7F"/>
                </a:solidFill>
              </a:defRPr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2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body" idx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2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/>
              <a:buNone/>
              <a:defRPr sz="8500">
                <a:solidFill>
                  <a:srgbClr val="004C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/>
              <a:buNone/>
              <a:defRPr sz="8500">
                <a:solidFill>
                  <a:srgbClr val="004C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/>
              <a:buNone/>
              <a:defRPr sz="8500">
                <a:solidFill>
                  <a:srgbClr val="004C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/>
              <a:buNone/>
              <a:defRPr sz="8500">
                <a:solidFill>
                  <a:srgbClr val="004C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/>
              <a:buNone/>
              <a:defRPr sz="8500">
                <a:solidFill>
                  <a:srgbClr val="004C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- 3 Up">
  <p:cSld name="Photo - 3 Up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>
            <a:spLocks noGrp="1"/>
          </p:cNvSpPr>
          <p:nvPr>
            <p:ph type="pic" idx="2"/>
          </p:nvPr>
        </p:nvSpPr>
        <p:spPr>
          <a:xfrm>
            <a:off x="15436504" y="1270000"/>
            <a:ext cx="8167167" cy="54229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>
            <a:spLocks noGrp="1"/>
          </p:cNvSpPr>
          <p:nvPr>
            <p:ph type="pic" idx="3"/>
          </p:nvPr>
        </p:nvSpPr>
        <p:spPr>
          <a:xfrm>
            <a:off x="15461772" y="7085972"/>
            <a:ext cx="8148414" cy="5432276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4"/>
          <p:cNvSpPr>
            <a:spLocks noGrp="1"/>
          </p:cNvSpPr>
          <p:nvPr>
            <p:ph type="pic" idx="4"/>
          </p:nvPr>
        </p:nvSpPr>
        <p:spPr>
          <a:xfrm>
            <a:off x="-124635" y="1270000"/>
            <a:ext cx="16859219" cy="11239479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">
  <p:cSld name="Photo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>
            <a:spLocks noGrp="1"/>
          </p:cNvSpPr>
          <p:nvPr>
            <p:ph type="pic" idx="2"/>
          </p:nvPr>
        </p:nvSpPr>
        <p:spPr>
          <a:xfrm>
            <a:off x="0" y="-1270000"/>
            <a:ext cx="24384000" cy="162560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5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 b="0" i="0" u="none" strike="noStrike" cap="none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00346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1201340" y="11847162"/>
            <a:ext cx="21971003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Helvetica Neue"/>
              <a:buNone/>
              <a:defRPr sz="3600" b="1">
                <a:solidFill>
                  <a:srgbClr val="FFFFFF"/>
                </a:solidFill>
              </a:defRPr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600"/>
              <a:buFont typeface="Helvetica Neue"/>
              <a:buNone/>
              <a:defRPr sz="11600">
                <a:solidFill>
                  <a:srgbClr val="FFFFFF"/>
                </a:solidFill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2"/>
          </p:nvPr>
        </p:nvSpPr>
        <p:spPr>
          <a:xfrm>
            <a:off x="1201342" y="7210490"/>
            <a:ext cx="21971001" cy="1905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Helvetica Neue"/>
              <a:buNone/>
              <a:defRPr sz="55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Helvetica Neue"/>
              <a:buNone/>
              <a:defRPr sz="5500" b="1">
                <a:solidFill>
                  <a:schemeClr val="accen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Helvetica Neue"/>
              <a:buNone/>
              <a:defRPr sz="5500" b="1">
                <a:solidFill>
                  <a:schemeClr val="accen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Helvetica Neue"/>
              <a:buNone/>
              <a:defRPr sz="5500" b="1">
                <a:solidFill>
                  <a:schemeClr val="accen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Helvetica Neue"/>
              <a:buNone/>
              <a:defRPr sz="5500" b="1">
                <a:solidFill>
                  <a:schemeClr val="accent1"/>
                </a:solidFill>
              </a:defRPr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 b="0" i="0" u="none" strike="noStrike" cap="none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Photo">
  <p:cSld name="Title &amp; Photo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>
            <a:spLocks noGrp="1"/>
          </p:cNvSpPr>
          <p:nvPr>
            <p:ph type="pic" idx="2"/>
          </p:nvPr>
        </p:nvSpPr>
        <p:spPr>
          <a:xfrm>
            <a:off x="0" y="-1270000"/>
            <a:ext cx="24384000" cy="16256000"/>
          </a:xfrm>
          <a:prstGeom prst="rect">
            <a:avLst/>
          </a:prstGeom>
          <a:noFill/>
          <a:ln>
            <a:noFill/>
          </a:ln>
        </p:spPr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600"/>
              <a:buFont typeface="Helvetica Neue"/>
              <a:buNone/>
              <a:defRPr sz="11600">
                <a:solidFill>
                  <a:srgbClr val="FFFFFF"/>
                </a:solidFill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3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500"/>
              <a:buFont typeface="Helvetica Neue"/>
              <a:buNone/>
              <a:defRPr sz="5500" b="1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500"/>
              <a:buFont typeface="Helvetica Neue"/>
              <a:buNone/>
              <a:defRPr sz="5500" b="1">
                <a:solidFill>
                  <a:srgbClr val="FFFFFF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500"/>
              <a:buFont typeface="Helvetica Neue"/>
              <a:buNone/>
              <a:defRPr sz="5500" b="1">
                <a:solidFill>
                  <a:srgbClr val="FFFFFF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500"/>
              <a:buFont typeface="Helvetica Neue"/>
              <a:buNone/>
              <a:defRPr sz="5500" b="1">
                <a:solidFill>
                  <a:srgbClr val="FFFFFF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500"/>
              <a:buFont typeface="Helvetica Neue"/>
              <a:buNone/>
              <a:defRPr sz="5500" b="1">
                <a:solidFill>
                  <a:srgbClr val="FFFFFF"/>
                </a:solidFill>
              </a:defRPr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 b="0" i="0" u="none" strike="noStrike" cap="none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Photo Alt">
  <p:cSld name="Title &amp; Photo Al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>
            <a:spLocks noGrp="1"/>
          </p:cNvSpPr>
          <p:nvPr>
            <p:ph type="pic" idx="2"/>
          </p:nvPr>
        </p:nvSpPr>
        <p:spPr>
          <a:xfrm>
            <a:off x="9226574" y="1270000"/>
            <a:ext cx="16840152" cy="11184435"/>
          </a:xfrm>
          <a:prstGeom prst="rect">
            <a:avLst/>
          </a:prstGeom>
          <a:noFill/>
          <a:ln>
            <a:noFill/>
          </a:ln>
        </p:spPr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s">
  <p:cSld name="Bulle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">
  <p:cSld name="Title, Bullets &amp; Photo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1206500" y="2247900"/>
            <a:ext cx="9779000" cy="9347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>
            <a:spLocks noGrp="1"/>
          </p:cNvSpPr>
          <p:nvPr>
            <p:ph type="pic" idx="3"/>
          </p:nvPr>
        </p:nvSpPr>
        <p:spPr>
          <a:xfrm>
            <a:off x="8432800" y="1263848"/>
            <a:ext cx="16850011" cy="11188205"/>
          </a:xfrm>
          <a:prstGeom prst="rect">
            <a:avLst/>
          </a:prstGeom>
          <a:noFill/>
          <a:ln>
            <a:noFill/>
          </a:ln>
        </p:spPr>
      </p:sp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">
  <p:cSld name="Section">
    <p:bg>
      <p:bgPr>
        <a:solidFill>
          <a:srgbClr val="003462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600"/>
              <a:buFont typeface="Helvetica Neue"/>
              <a:buNone/>
              <a:defRPr sz="11600" b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 b="0" i="0" u="none" strike="noStrike" cap="none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title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1pPr>
            <a:lvl2pPr marL="914400" lvl="1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2pPr>
            <a:lvl3pPr marL="1371600" lvl="2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3pPr>
            <a:lvl4pPr marL="1828800" lvl="3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4pPr>
            <a:lvl5pPr marL="2286000" lvl="4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4C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4C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4C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4C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4C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4C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4C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4C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4C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marR="0" lvl="0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60350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1201340" y="11847162"/>
            <a:ext cx="21971003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Helvetica Neue"/>
              <a:buNone/>
            </a:pPr>
            <a:r>
              <a:rPr lang="en-US"/>
              <a:t>Sarah Ross  - Better Mediation 2025</a:t>
            </a:r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ctrTitle" idx="4294967295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600"/>
              <a:buFont typeface="Helvetica Neue"/>
              <a:buNone/>
            </a:pPr>
            <a:r>
              <a:rPr lang="en-US" sz="11600">
                <a:solidFill>
                  <a:srgbClr val="FFFFFF"/>
                </a:solidFill>
              </a:rPr>
              <a:t>Family</a:t>
            </a:r>
            <a:r>
              <a:rPr lang="en-US" sz="11600" b="1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Mediation</a:t>
            </a:r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subTitle" idx="4294967295"/>
          </p:nvPr>
        </p:nvSpPr>
        <p:spPr>
          <a:xfrm>
            <a:off x="1694142" y="7469590"/>
            <a:ext cx="219711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Helvetica Neue"/>
              <a:buNone/>
            </a:pPr>
            <a:r>
              <a:rPr lang="en-US" sz="5500" b="1">
                <a:solidFill>
                  <a:schemeClr val="accent1"/>
                </a:solidFill>
              </a:rPr>
              <a:t>A Case study - Rose, Nigel and Harry. </a:t>
            </a:r>
            <a:endParaRPr sz="5500" b="1">
              <a:solidFill>
                <a:schemeClr val="accent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Helvetica Neue"/>
              <a:buNone/>
            </a:pPr>
            <a:endParaRPr sz="5500" b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>
            <a:spLocks noGrp="1"/>
          </p:cNvSpPr>
          <p:nvPr>
            <p:ph type="title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/>
              <a:buNone/>
            </a:pPr>
            <a:r>
              <a:rPr lang="en-US"/>
              <a:t>Family mediation - A Case Study</a:t>
            </a:r>
            <a:endParaRPr/>
          </a:p>
        </p:txBody>
      </p:sp>
      <p:sp>
        <p:nvSpPr>
          <p:cNvPr id="135" name="Google Shape;135;p25"/>
          <p:cNvSpPr txBox="1">
            <a:spLocks noGrp="1"/>
          </p:cNvSpPr>
          <p:nvPr>
            <p:ph type="body" idx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</a:pPr>
            <a:r>
              <a:rPr lang="en-US"/>
              <a:t>Question 2 - what do I WISH I’d known beforehand?</a:t>
            </a:r>
            <a:endParaRPr/>
          </a:p>
        </p:txBody>
      </p:sp>
      <p:sp>
        <p:nvSpPr>
          <p:cNvPr id="136" name="Google Shape;136;p25"/>
          <p:cNvSpPr txBox="1">
            <a:spLocks noGrp="1"/>
          </p:cNvSpPr>
          <p:nvPr>
            <p:ph type="body" idx="2"/>
          </p:nvPr>
        </p:nvSpPr>
        <p:spPr>
          <a:xfrm>
            <a:off x="1550505" y="4194313"/>
            <a:ext cx="17472992" cy="7036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>
              <a:buClr>
                <a:schemeClr val="tx2">
                  <a:lumMod val="10000"/>
                </a:schemeClr>
              </a:buClr>
              <a:buSzPct val="70000"/>
            </a:pPr>
            <a:r>
              <a:rPr lang="en-GB" dirty="0"/>
              <a:t> More about the relationship dynamics and their ‘positions’ regarding the split</a:t>
            </a:r>
          </a:p>
          <a:p>
            <a:pPr>
              <a:buClr>
                <a:schemeClr val="tx2">
                  <a:lumMod val="10000"/>
                </a:schemeClr>
              </a:buClr>
              <a:buSzPct val="70000"/>
            </a:pPr>
            <a:r>
              <a:rPr lang="en-GB" dirty="0"/>
              <a:t> How difficult the financial disclosure process would be. </a:t>
            </a:r>
          </a:p>
          <a:p>
            <a:pPr marL="88011" indent="0">
              <a:buClr>
                <a:schemeClr val="tx2">
                  <a:lumMod val="10000"/>
                </a:schemeClr>
              </a:buClr>
              <a:buSzPct val="100000"/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6"/>
          <p:cNvSpPr txBox="1">
            <a:spLocks noGrp="1"/>
          </p:cNvSpPr>
          <p:nvPr>
            <p:ph type="title"/>
          </p:nvPr>
        </p:nvSpPr>
        <p:spPr>
          <a:xfrm>
            <a:off x="661785" y="952439"/>
            <a:ext cx="21971001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/>
              <a:buNone/>
            </a:pPr>
            <a:r>
              <a:rPr lang="en-US"/>
              <a:t>Family mediation - a case study</a:t>
            </a:r>
            <a:endParaRPr/>
          </a:p>
        </p:txBody>
      </p:sp>
      <p:sp>
        <p:nvSpPr>
          <p:cNvPr id="142" name="Google Shape;142;p26"/>
          <p:cNvSpPr txBox="1">
            <a:spLocks noGrp="1"/>
          </p:cNvSpPr>
          <p:nvPr>
            <p:ph type="body" idx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</a:pPr>
            <a:r>
              <a:rPr lang="en-US"/>
              <a:t>Question 3 - what did I learn?</a:t>
            </a:r>
            <a:endParaRPr/>
          </a:p>
        </p:txBody>
      </p:sp>
      <p:sp>
        <p:nvSpPr>
          <p:cNvPr id="143" name="Google Shape;143;p26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10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Neurodiverse Parents in conflict are parents in conflict</a:t>
            </a:r>
          </a:p>
          <a:p>
            <a:pPr marL="8801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10000"/>
                </a:schemeClr>
              </a:buClr>
              <a:buSzPct val="100000"/>
              <a:buNone/>
            </a:pP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10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Parents of neurodivergent children may face huge additional challenges - but make no assumptions </a:t>
            </a:r>
          </a:p>
          <a:p>
            <a:pPr marL="8801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10000"/>
                </a:schemeClr>
              </a:buClr>
              <a:buSzPct val="100000"/>
              <a:buNone/>
            </a:pP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10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Be wired - try and notice everything! 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609600" lvl="0" indent="-23469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None/>
            </a:pPr>
            <a:endParaRPr dirty="0"/>
          </a:p>
        </p:txBody>
      </p:sp>
      <p:pic>
        <p:nvPicPr>
          <p:cNvPr id="144" name="Google Shape;144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503349" y="11155480"/>
            <a:ext cx="10138761" cy="16374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7"/>
          <p:cNvSpPr txBox="1">
            <a:spLocks noGrp="1"/>
          </p:cNvSpPr>
          <p:nvPr>
            <p:ph type="title"/>
          </p:nvPr>
        </p:nvSpPr>
        <p:spPr>
          <a:xfrm>
            <a:off x="661785" y="952439"/>
            <a:ext cx="21971001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/>
              <a:buNone/>
            </a:pPr>
            <a:r>
              <a:rPr lang="en-US"/>
              <a:t>Family Mediation - A Case Study</a:t>
            </a:r>
            <a:endParaRPr/>
          </a:p>
        </p:txBody>
      </p:sp>
      <p:sp>
        <p:nvSpPr>
          <p:cNvPr id="150" name="Google Shape;150;p27"/>
          <p:cNvSpPr txBox="1">
            <a:spLocks noGrp="1"/>
          </p:cNvSpPr>
          <p:nvPr>
            <p:ph type="body" idx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</a:pPr>
            <a:r>
              <a:rPr lang="en-US"/>
              <a:t>Question 4- what would I do differently next time?</a:t>
            </a:r>
            <a:endParaRPr/>
          </a:p>
        </p:txBody>
      </p:sp>
      <p:sp>
        <p:nvSpPr>
          <p:cNvPr id="151" name="Google Shape;151;p27"/>
          <p:cNvSpPr txBox="1">
            <a:spLocks noGrp="1"/>
          </p:cNvSpPr>
          <p:nvPr>
            <p:ph type="body" idx="2"/>
          </p:nvPr>
        </p:nvSpPr>
        <p:spPr>
          <a:xfrm>
            <a:off x="1206500" y="4104315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10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 Consider Child Inclusive Mediation for Harry</a:t>
            </a:r>
          </a:p>
          <a:p>
            <a: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10000"/>
                </a:schemeClr>
              </a:buClr>
              <a:buSzPct val="120000"/>
              <a:buFont typeface="Arial" panose="020B0604020202020204" pitchFamily="34" charset="0"/>
              <a:buChar char="•"/>
            </a:pP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10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 Allow time for a caucus</a:t>
            </a:r>
          </a:p>
          <a:p>
            <a: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10000"/>
                </a:schemeClr>
              </a:buClr>
              <a:buSzPct val="120000"/>
              <a:buFont typeface="Arial" panose="020B0604020202020204" pitchFamily="34" charset="0"/>
              <a:buChar char="•"/>
            </a:pP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10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 Be satisfied, but not complacent!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52" name="Google Shape;152;p27" descr="Woman Meditating Sitting in Lotus Posture. Relaxed Female Character Yoga Meditation, Zen Practice, Mental Relaxation (Provided by Getty Images)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142025" y="5003469"/>
            <a:ext cx="9824026" cy="690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/>
              <a:buNone/>
            </a:pPr>
            <a:r>
              <a:rPr lang="en-US"/>
              <a:t>Family Mediation - A Case Study</a:t>
            </a:r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</a:pPr>
            <a:r>
              <a:rPr lang="en-US"/>
              <a:t>A real life scenario</a:t>
            </a:r>
            <a:endParaRPr/>
          </a:p>
        </p:txBody>
      </p:sp>
      <p:pic>
        <p:nvPicPr>
          <p:cNvPr id="85" name="Google Shape;85;p18" descr="Happy Family (Provided by Getty Images)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6500" y="4170115"/>
            <a:ext cx="20739098" cy="87648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body" idx="2"/>
          </p:nvPr>
        </p:nvSpPr>
        <p:spPr>
          <a:xfrm>
            <a:off x="1556950" y="1203375"/>
            <a:ext cx="21620649" cy="9952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09600" lvl="0" indent="-23469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None/>
            </a:pPr>
            <a:endParaRPr dirty="0"/>
          </a:p>
          <a:p>
            <a:pPr marL="609600" lvl="0" indent="-23469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None/>
            </a:pPr>
            <a:endParaRPr dirty="0"/>
          </a:p>
          <a:p>
            <a:pPr marL="0" lvl="0" indent="0" algn="l" rtl="0"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None/>
            </a:pPr>
            <a:r>
              <a:rPr lang="en-US" b="1" dirty="0"/>
              <a:t>Before we start - a quick overview</a:t>
            </a:r>
            <a:endParaRPr b="1" dirty="0"/>
          </a:p>
          <a:p>
            <a:pPr marL="0" lvl="0" indent="0" algn="l" rtl="0"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None/>
            </a:pPr>
            <a:r>
              <a:rPr lang="en-US" dirty="0"/>
              <a:t>What can FAMILY mediation encompass? </a:t>
            </a:r>
            <a:endParaRPr dirty="0"/>
          </a:p>
          <a:p>
            <a:pPr marL="685800" indent="-685800">
              <a:buSzPct val="100000"/>
            </a:pPr>
            <a:r>
              <a:rPr lang="en-GB" dirty="0"/>
              <a:t>Divorce and separation - negotiations re assets and children</a:t>
            </a:r>
          </a:p>
          <a:p>
            <a:pPr marL="685800" indent="-685800">
              <a:buSzPct val="100000"/>
            </a:pPr>
            <a:r>
              <a:rPr lang="en-GB" dirty="0"/>
              <a:t>Single issues - </a:t>
            </a:r>
            <a:r>
              <a:rPr lang="en-GB" dirty="0" err="1"/>
              <a:t>eg</a:t>
            </a:r>
            <a:r>
              <a:rPr lang="en-GB" dirty="0"/>
              <a:t> re-location within the Uk, parental responsibility, name change and fertility treatment</a:t>
            </a:r>
          </a:p>
          <a:p>
            <a:pPr marL="685800" indent="-685800">
              <a:buSzPct val="100000"/>
            </a:pPr>
            <a:r>
              <a:rPr lang="en-GB" dirty="0"/>
              <a:t>Cross border and International</a:t>
            </a:r>
          </a:p>
          <a:p>
            <a:pPr marL="685800" indent="-685800">
              <a:buSzPct val="100000"/>
            </a:pPr>
            <a:r>
              <a:rPr lang="en-GB" dirty="0"/>
              <a:t>Multi generational  or Elder’ issues </a:t>
            </a:r>
          </a:p>
          <a:p>
            <a:pPr marL="0" indent="0"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91" name="Google Shape;91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503349" y="11155480"/>
            <a:ext cx="10138761" cy="16374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>
            <a:spLocks noGrp="1"/>
          </p:cNvSpPr>
          <p:nvPr>
            <p:ph type="title"/>
          </p:nvPr>
        </p:nvSpPr>
        <p:spPr>
          <a:xfrm>
            <a:off x="1206500" y="952500"/>
            <a:ext cx="21971100" cy="1433100"/>
          </a:xfrm>
          <a:prstGeom prst="rect">
            <a:avLst/>
          </a:prstGeom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Family Mediation - a case study</a:t>
            </a:r>
            <a:endParaRPr dirty="0"/>
          </a:p>
        </p:txBody>
      </p:sp>
      <p:sp>
        <p:nvSpPr>
          <p:cNvPr id="98" name="Google Shape;98;p20"/>
          <p:cNvSpPr txBox="1">
            <a:spLocks noGrp="1"/>
          </p:cNvSpPr>
          <p:nvPr>
            <p:ph type="body" idx="1"/>
          </p:nvPr>
        </p:nvSpPr>
        <p:spPr>
          <a:xfrm>
            <a:off x="1206500" y="2245962"/>
            <a:ext cx="21971100" cy="9348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An overview of the process</a:t>
            </a:r>
            <a:endParaRPr dirty="0"/>
          </a:p>
        </p:txBody>
      </p:sp>
      <p:sp>
        <p:nvSpPr>
          <p:cNvPr id="99" name="Google Shape;99;p20"/>
          <p:cNvSpPr txBox="1">
            <a:spLocks noGrp="1"/>
          </p:cNvSpPr>
          <p:nvPr>
            <p:ph type="body" idx="2"/>
          </p:nvPr>
        </p:nvSpPr>
        <p:spPr>
          <a:xfrm>
            <a:off x="2096837" y="3180763"/>
            <a:ext cx="21971100" cy="7960480"/>
          </a:xfrm>
          <a:prstGeom prst="rect">
            <a:avLst/>
          </a:prstGeom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•	Initial one to one meetings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•	Proceed to joint mediation sessions – 10 hours in total with these clients.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•	2-4 sessions but may be more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•	Agree outcomes - summary of financial proposals, separated parents 	agreement?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•	Legal Advice - Minute of agreement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tx2">
                  <a:lumMod val="10000"/>
                </a:schemeClr>
              </a:solidFill>
            </a:endParaRPr>
          </a:p>
          <a:p>
            <a:pPr marL="685800" indent="-685800">
              <a:lnSpc>
                <a:spcPct val="115000"/>
              </a:lnSpc>
              <a:spcBef>
                <a:spcPts val="0"/>
              </a:spcBef>
            </a:pPr>
            <a:endParaRPr lang="en-US" dirty="0">
              <a:solidFill>
                <a:schemeClr val="tx2">
                  <a:lumMod val="10000"/>
                </a:schemeClr>
              </a:solidFill>
            </a:endParaRPr>
          </a:p>
          <a:p>
            <a:pPr marL="685800" indent="-685800">
              <a:lnSpc>
                <a:spcPct val="115000"/>
              </a:lnSpc>
              <a:spcBef>
                <a:spcPts val="0"/>
              </a:spcBef>
            </a:pPr>
            <a:endParaRPr lang="en-US"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45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>
            <a:spLocks noGrp="1"/>
          </p:cNvSpPr>
          <p:nvPr>
            <p:ph type="title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/>
              <a:buNone/>
            </a:pPr>
            <a:r>
              <a:rPr lang="en-US"/>
              <a:t>Family case study</a:t>
            </a:r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body" idx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</a:pPr>
            <a:r>
              <a:rPr lang="en-US" dirty="0"/>
              <a:t>Let’s meet Rose and </a:t>
            </a:r>
            <a:r>
              <a:rPr lang="en-US" dirty="0" err="1"/>
              <a:t>Nigel.The</a:t>
            </a:r>
            <a:r>
              <a:rPr lang="en-US" dirty="0"/>
              <a:t> 1:1 meetings revealed….</a:t>
            </a:r>
            <a:endParaRPr dirty="0"/>
          </a:p>
        </p:txBody>
      </p:sp>
      <p:sp>
        <p:nvSpPr>
          <p:cNvPr id="106" name="Google Shape;106;p21"/>
          <p:cNvSpPr txBox="1">
            <a:spLocks noGrp="1"/>
          </p:cNvSpPr>
          <p:nvPr>
            <p:ph type="body" idx="2"/>
          </p:nvPr>
        </p:nvSpPr>
        <p:spPr>
          <a:xfrm>
            <a:off x="1671100" y="4055164"/>
            <a:ext cx="21971100" cy="8737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•	Rose and Nigel have been together for 8 years ( 4 of those married)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•	They have one son Harry aged 9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•	Rose disclosed that Harry has been diagnosed with “high functioning 	Asperger’s” and Rose has been assessed recently too and believes she has 	“Asperger’s”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•	Rose has other complex medical issues meaning she can’t work. 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•	Virtually all communication has ceased &amp; they now want to divorce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•	They have sought mediation to agree a settlement which allows Rose and 	Harry to stay in the existing house (adapted for Harry’s needs)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0000"/>
              </a:solidFill>
            </a:endParaRPr>
          </a:p>
          <a:p>
            <a:pPr marL="609600" lvl="0" indent="-23469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None/>
            </a:pPr>
            <a:endParaRPr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>
          <a:extLst>
            <a:ext uri="{FF2B5EF4-FFF2-40B4-BE49-F238E27FC236}">
              <a16:creationId xmlns:a16="http://schemas.microsoft.com/office/drawing/2014/main" id="{AEE36AF8-782D-F47E-1066-29FED1CAC0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>
            <a:extLst>
              <a:ext uri="{FF2B5EF4-FFF2-40B4-BE49-F238E27FC236}">
                <a16:creationId xmlns:a16="http://schemas.microsoft.com/office/drawing/2014/main" id="{01AF5401-5769-8923-C6E7-48EB35278A8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556950" y="1203375"/>
            <a:ext cx="21620649" cy="9952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0" lvl="0" indent="0" algn="l" rtl="0"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None/>
            </a:pPr>
            <a:r>
              <a:rPr lang="en-GB" dirty="0"/>
              <a:t>  </a:t>
            </a:r>
          </a:p>
          <a:p>
            <a:pPr marL="0" lvl="0" indent="0" algn="l" rtl="0"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None/>
            </a:pPr>
            <a:endParaRPr lang="en-GB" dirty="0"/>
          </a:p>
          <a:p>
            <a:pPr marL="0" lvl="0" indent="0" algn="ctr" rtl="0"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None/>
            </a:pPr>
            <a:r>
              <a:rPr lang="en-GB" b="1" dirty="0"/>
              <a:t>SUITABILITY</a:t>
            </a:r>
            <a:endParaRPr b="1" dirty="0"/>
          </a:p>
          <a:p>
            <a:pPr marL="0" indent="0"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685800" indent="-685800" algn="ctr">
              <a:spcBef>
                <a:spcPts val="0"/>
              </a:spcBef>
            </a:pPr>
            <a:r>
              <a:rPr lang="en-GB" dirty="0"/>
              <a:t>Is mediation the right process for Nigel and Rose?</a:t>
            </a:r>
            <a:endParaRPr dirty="0"/>
          </a:p>
        </p:txBody>
      </p:sp>
      <p:pic>
        <p:nvPicPr>
          <p:cNvPr id="91" name="Google Shape;91;p19">
            <a:extLst>
              <a:ext uri="{FF2B5EF4-FFF2-40B4-BE49-F238E27FC236}">
                <a16:creationId xmlns:a16="http://schemas.microsoft.com/office/drawing/2014/main" id="{7DCE22E3-872F-D14B-5843-83CAC957B95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503349" y="11155480"/>
            <a:ext cx="10138761" cy="16374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3157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>
            <a:spLocks noGrp="1"/>
          </p:cNvSpPr>
          <p:nvPr>
            <p:ph type="title"/>
          </p:nvPr>
        </p:nvSpPr>
        <p:spPr>
          <a:xfrm>
            <a:off x="1206500" y="952500"/>
            <a:ext cx="21971100" cy="1433100"/>
          </a:xfrm>
          <a:prstGeom prst="rect">
            <a:avLst/>
          </a:prstGeom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Family Mediation- a case study</a:t>
            </a:r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body" idx="1"/>
          </p:nvPr>
        </p:nvSpPr>
        <p:spPr>
          <a:xfrm>
            <a:off x="1206500" y="2245962"/>
            <a:ext cx="21971100" cy="9348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Issues for me to consider prior to the first joint meeting</a:t>
            </a:r>
            <a:endParaRPr dirty="0"/>
          </a:p>
        </p:txBody>
      </p:sp>
      <p:sp>
        <p:nvSpPr>
          <p:cNvPr id="113" name="Google Shape;113;p22"/>
          <p:cNvSpPr txBox="1">
            <a:spLocks noGrp="1"/>
          </p:cNvSpPr>
          <p:nvPr>
            <p:ph type="body" idx="2"/>
          </p:nvPr>
        </p:nvSpPr>
        <p:spPr>
          <a:xfrm>
            <a:off x="1206500" y="4248500"/>
            <a:ext cx="21971100" cy="8618700"/>
          </a:xfrm>
          <a:prstGeom prst="rect">
            <a:avLst/>
          </a:prstGeom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•	Respect the language used by clients to describe their or a family members 	neurodiversity.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tx2">
                    <a:lumMod val="10000"/>
                  </a:schemeClr>
                </a:solidFill>
              </a:rPr>
              <a:t>•	From my preparation session with Nigel, do I need to consider that he may 	also be neurodiverse?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•	The parents display very different attitudes to parenting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•	Adaptations to the process given the disclosures so far?</a:t>
            </a:r>
            <a:endParaRPr dirty="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450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14" name="Google Shape;114;p22" descr="coronavirus covid-19 outbreak in many countries and docotors or scientist trying to making vaccine for destroy coronavirus  with blue viruses background vector illustration in flat style, (Provided by Getty Images)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79361" y="7744259"/>
            <a:ext cx="4248499" cy="4248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>
            <a:spLocks noGrp="1"/>
          </p:cNvSpPr>
          <p:nvPr>
            <p:ph type="title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/>
              <a:buNone/>
            </a:pPr>
            <a:r>
              <a:rPr lang="en-US"/>
              <a:t>Family Mediation - a case study</a:t>
            </a:r>
            <a:endParaRPr/>
          </a:p>
        </p:txBody>
      </p:sp>
      <p:sp>
        <p:nvSpPr>
          <p:cNvPr id="120" name="Google Shape;120;p23"/>
          <p:cNvSpPr txBox="1">
            <a:spLocks noGrp="1"/>
          </p:cNvSpPr>
          <p:nvPr>
            <p:ph type="body" idx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</a:pPr>
            <a:r>
              <a:rPr lang="en-US" dirty="0"/>
              <a:t>What happened next? </a:t>
            </a:r>
            <a:endParaRPr dirty="0"/>
          </a:p>
        </p:txBody>
      </p:sp>
      <p:sp>
        <p:nvSpPr>
          <p:cNvPr id="121" name="Google Shape;121;p23"/>
          <p:cNvSpPr txBox="1">
            <a:spLocks noGrp="1"/>
          </p:cNvSpPr>
          <p:nvPr>
            <p:ph type="body" idx="2"/>
          </p:nvPr>
        </p:nvSpPr>
        <p:spPr>
          <a:xfrm>
            <a:off x="1206500" y="4134679"/>
            <a:ext cx="22435610" cy="8658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marL="88011" indent="0">
              <a:spcBef>
                <a:spcPts val="0"/>
              </a:spcBef>
              <a:buClr>
                <a:srgbClr val="FF0000"/>
              </a:buClr>
              <a:buNone/>
            </a:pPr>
            <a:endParaRPr lang="en-GB" dirty="0">
              <a:solidFill>
                <a:schemeClr val="tx2">
                  <a:lumMod val="10000"/>
                </a:schemeClr>
              </a:solidFill>
            </a:endParaRPr>
          </a:p>
          <a:p>
            <a:pPr marL="88011" indent="0">
              <a:spcBef>
                <a:spcPts val="0"/>
              </a:spcBef>
              <a:buClr>
                <a:srgbClr val="FF0000"/>
              </a:buClr>
              <a:buNone/>
            </a:pPr>
            <a:endParaRPr lang="en-GB" dirty="0">
              <a:solidFill>
                <a:schemeClr val="tx2">
                  <a:lumMod val="10000"/>
                </a:schemeClr>
              </a:solidFill>
            </a:endParaRPr>
          </a:p>
          <a:p>
            <a:pPr marL="88011" indent="0">
              <a:spcBef>
                <a:spcPts val="0"/>
              </a:spcBef>
              <a:buClr>
                <a:srgbClr val="FF0000"/>
              </a:buClr>
              <a:buNone/>
            </a:pPr>
            <a:endParaRPr lang="en-GB" dirty="0">
              <a:solidFill>
                <a:schemeClr val="tx2">
                  <a:lumMod val="10000"/>
                </a:schemeClr>
              </a:solidFill>
            </a:endParaRPr>
          </a:p>
          <a:p>
            <a:pPr marL="88011" indent="0">
              <a:spcBef>
                <a:spcPts val="0"/>
              </a:spcBef>
              <a:buClr>
                <a:srgbClr val="FF0000"/>
              </a:buClr>
              <a:buNone/>
            </a:pPr>
            <a:endParaRPr lang="en-GB" dirty="0">
              <a:solidFill>
                <a:schemeClr val="tx2">
                  <a:lumMod val="10000"/>
                </a:schemeClr>
              </a:solidFill>
            </a:endParaRPr>
          </a:p>
          <a:p>
            <a:pPr marL="88011" indent="0">
              <a:spcBef>
                <a:spcPts val="0"/>
              </a:spcBef>
              <a:buClr>
                <a:srgbClr val="FF0000"/>
              </a:buClr>
              <a:buNone/>
            </a:pPr>
            <a:endParaRPr lang="en-GB" dirty="0">
              <a:solidFill>
                <a:schemeClr val="tx2">
                  <a:lumMod val="10000"/>
                </a:schemeClr>
              </a:solidFill>
            </a:endParaRPr>
          </a:p>
          <a:p>
            <a:pPr marL="88011" indent="0">
              <a:spcBef>
                <a:spcPts val="0"/>
              </a:spcBef>
              <a:buClr>
                <a:srgbClr val="FF0000"/>
              </a:buClr>
              <a:buNone/>
            </a:pPr>
            <a:endParaRPr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122" name="Google Shape;122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503349" y="11155480"/>
            <a:ext cx="10138761" cy="163741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A0CD896-C317-F79E-537D-AF8932328539}"/>
              </a:ext>
            </a:extLst>
          </p:cNvPr>
          <p:cNvSpPr txBox="1"/>
          <p:nvPr/>
        </p:nvSpPr>
        <p:spPr>
          <a:xfrm>
            <a:off x="954157" y="4134679"/>
            <a:ext cx="1733881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SzPct val="120000"/>
              <a:buFont typeface="Arial" panose="020B0604020202020204" pitchFamily="34" charset="0"/>
              <a:buChar char="•"/>
            </a:pPr>
            <a:r>
              <a:rPr lang="en-GB" sz="4800" dirty="0">
                <a:latin typeface="Helvetica Neue" panose="020B0604020202020204" charset="0"/>
              </a:rPr>
              <a:t>What is </a:t>
            </a:r>
            <a:r>
              <a:rPr lang="en-GB" sz="4800" u="sng" dirty="0">
                <a:latin typeface="Helvetica Neue" panose="020B0604020202020204" charset="0"/>
              </a:rPr>
              <a:t>their</a:t>
            </a:r>
            <a:r>
              <a:rPr lang="en-GB" sz="4800" dirty="0">
                <a:latin typeface="Helvetica Neue" panose="020B0604020202020204" charset="0"/>
              </a:rPr>
              <a:t> ‘normal’?</a:t>
            </a:r>
          </a:p>
          <a:p>
            <a:pPr marL="685800" indent="-685800">
              <a:buSzPct val="120000"/>
              <a:buFont typeface="Arial" panose="020B0604020202020204" pitchFamily="34" charset="0"/>
              <a:buChar char="•"/>
            </a:pPr>
            <a:endParaRPr lang="en-GB" sz="4800" dirty="0">
              <a:latin typeface="Helvetica Neue" panose="020B0604020202020204" charset="0"/>
            </a:endParaRPr>
          </a:p>
          <a:p>
            <a:pPr marL="685800" indent="-685800">
              <a:buSzPct val="120000"/>
              <a:buFont typeface="Arial" panose="020B0604020202020204" pitchFamily="34" charset="0"/>
              <a:buChar char="•"/>
            </a:pPr>
            <a:r>
              <a:rPr lang="en-GB" sz="4800" dirty="0">
                <a:latin typeface="Helvetica Neue" panose="020B0604020202020204" charset="0"/>
              </a:rPr>
              <a:t>Striving for balance</a:t>
            </a:r>
          </a:p>
          <a:p>
            <a:pPr marL="685800" indent="-685800">
              <a:buSzPct val="120000"/>
              <a:buFont typeface="Arial" panose="020B0604020202020204" pitchFamily="34" charset="0"/>
              <a:buChar char="•"/>
            </a:pPr>
            <a:endParaRPr lang="en-GB" sz="4800" dirty="0">
              <a:latin typeface="Helvetica Neue" panose="020B0604020202020204" charset="0"/>
            </a:endParaRPr>
          </a:p>
          <a:p>
            <a:pPr marL="685800" indent="-685800">
              <a:buSzPct val="120000"/>
              <a:buFont typeface="Arial" panose="020B0604020202020204" pitchFamily="34" charset="0"/>
              <a:buChar char="•"/>
            </a:pPr>
            <a:r>
              <a:rPr lang="en-GB" sz="4800" dirty="0">
                <a:latin typeface="Helvetica Neue" panose="020B0604020202020204" charset="0"/>
              </a:rPr>
              <a:t>Bending the ‘rules’ to get to agreement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>
            <a:spLocks noGrp="1"/>
          </p:cNvSpPr>
          <p:nvPr>
            <p:ph type="title"/>
          </p:nvPr>
        </p:nvSpPr>
        <p:spPr>
          <a:xfrm>
            <a:off x="1206500" y="952500"/>
            <a:ext cx="21971100" cy="1433100"/>
          </a:xfrm>
          <a:prstGeom prst="rect">
            <a:avLst/>
          </a:prstGeom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Family Mediation - a case study</a:t>
            </a:r>
            <a:endParaRPr/>
          </a:p>
        </p:txBody>
      </p:sp>
      <p:sp>
        <p:nvSpPr>
          <p:cNvPr id="128" name="Google Shape;128;p24"/>
          <p:cNvSpPr txBox="1">
            <a:spLocks noGrp="1"/>
          </p:cNvSpPr>
          <p:nvPr>
            <p:ph type="body" idx="1"/>
          </p:nvPr>
        </p:nvSpPr>
        <p:spPr>
          <a:xfrm>
            <a:off x="1206500" y="2245962"/>
            <a:ext cx="21971100" cy="9348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3 important questions we were asked to consider</a:t>
            </a:r>
            <a:endParaRPr/>
          </a:p>
        </p:txBody>
      </p:sp>
      <p:sp>
        <p:nvSpPr>
          <p:cNvPr id="129" name="Google Shape;129;p24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21971100" cy="8256000"/>
          </a:xfrm>
          <a:prstGeom prst="rect">
            <a:avLst/>
          </a:prstGeom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Question 1 -What did I know beforehand?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- The client’s “story”</a:t>
            </a:r>
          </a:p>
          <a:p>
            <a:pPr marL="685800" lvl="0" indent="-685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- The Neurodiversity in the family. 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45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0_BasicColor">
  <a:themeElements>
    <a:clrScheme name="30_BasicColor">
      <a:dk1>
        <a:srgbClr val="5E5E5E"/>
      </a:dk1>
      <a:lt1>
        <a:srgbClr val="00346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1456</TotalTime>
  <Words>1092</Words>
  <Application>Microsoft Macintosh PowerPoint</Application>
  <PresentationFormat>Custom</PresentationFormat>
  <Paragraphs>124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Helvetica Neue</vt:lpstr>
      <vt:lpstr>Arial</vt:lpstr>
      <vt:lpstr>30_BasicColor</vt:lpstr>
      <vt:lpstr>Family Mediation</vt:lpstr>
      <vt:lpstr>Family Mediation - A Case Study</vt:lpstr>
      <vt:lpstr>PowerPoint Presentation</vt:lpstr>
      <vt:lpstr>Family Mediation - a case study</vt:lpstr>
      <vt:lpstr>Family case study</vt:lpstr>
      <vt:lpstr>PowerPoint Presentation</vt:lpstr>
      <vt:lpstr>Family Mediation- a case study</vt:lpstr>
      <vt:lpstr>Family Mediation - a case study</vt:lpstr>
      <vt:lpstr>Family Mediation - a case study</vt:lpstr>
      <vt:lpstr>Family mediation - A Case Study</vt:lpstr>
      <vt:lpstr>Family mediation - a case study</vt:lpstr>
      <vt:lpstr>Family Mediation - A Case Study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Clare</dc:creator>
  <cp:lastModifiedBy>Sarah Ross</cp:lastModifiedBy>
  <cp:revision>14</cp:revision>
  <dcterms:modified xsi:type="dcterms:W3CDTF">2025-05-30T11:56:23Z</dcterms:modified>
</cp:coreProperties>
</file>