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0"/>
  </p:notesMasterIdLst>
  <p:sldIdLst>
    <p:sldId id="263" r:id="rId2"/>
    <p:sldId id="265" r:id="rId3"/>
    <p:sldId id="266" r:id="rId4"/>
    <p:sldId id="267" r:id="rId5"/>
    <p:sldId id="268" r:id="rId6"/>
    <p:sldId id="269" r:id="rId7"/>
    <p:sldId id="270" r:id="rId8"/>
    <p:sldId id="262" r:id="rId9"/>
    <p:sldId id="273" r:id="rId10"/>
    <p:sldId id="274" r:id="rId11"/>
    <p:sldId id="276" r:id="rId12"/>
    <p:sldId id="275" r:id="rId13"/>
    <p:sldId id="277" r:id="rId14"/>
    <p:sldId id="280" r:id="rId15"/>
    <p:sldId id="281" r:id="rId16"/>
    <p:sldId id="282" r:id="rId17"/>
    <p:sldId id="283" r:id="rId18"/>
    <p:sldId id="28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79037-46DE-E141-9E34-FB41BD99010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920B1-C959-094F-A368-0784DEE5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8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CE05161A-87FB-35C2-B327-D3F3D94CC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>
            <a:extLst>
              <a:ext uri="{FF2B5EF4-FFF2-40B4-BE49-F238E27FC236}">
                <a16:creationId xmlns:a16="http://schemas.microsoft.com/office/drawing/2014/main" id="{1539FDA2-CFA4-0F22-5A94-4A83C09B2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>
            <a:extLst>
              <a:ext uri="{FF2B5EF4-FFF2-40B4-BE49-F238E27FC236}">
                <a16:creationId xmlns:a16="http://schemas.microsoft.com/office/drawing/2014/main" id="{912C6527-75BC-B7BE-F9EF-34165D060D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detachment or manipulation?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>
                <a:solidFill>
                  <a:schemeClr val="accent1"/>
                </a:solidFill>
              </a:rPr>
              <a:t>how can we know what is ‘normal’ interaction between clients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unforeseen safeguarding issues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88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>
          <a:extLst>
            <a:ext uri="{FF2B5EF4-FFF2-40B4-BE49-F238E27FC236}">
              <a16:creationId xmlns:a16="http://schemas.microsoft.com/office/drawing/2014/main" id="{8F1D9CF9-22F1-8D33-9074-6311FEAF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>
            <a:extLst>
              <a:ext uri="{FF2B5EF4-FFF2-40B4-BE49-F238E27FC236}">
                <a16:creationId xmlns:a16="http://schemas.microsoft.com/office/drawing/2014/main" id="{9CC91737-2FAF-715E-565D-D84DBDF759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:notes">
            <a:extLst>
              <a:ext uri="{FF2B5EF4-FFF2-40B4-BE49-F238E27FC236}">
                <a16:creationId xmlns:a16="http://schemas.microsoft.com/office/drawing/2014/main" id="{37202AD8-C178-B751-CAD4-49ED561996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764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detachment or manipulation?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>
                <a:solidFill>
                  <a:schemeClr val="accent1"/>
                </a:solidFill>
              </a:rPr>
              <a:t>how can we know what is ‘normal’ interaction between clients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unforeseen safeguarding issues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389970CD-0A6E-CAD3-A39C-F129EB52F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>
            <a:extLst>
              <a:ext uri="{FF2B5EF4-FFF2-40B4-BE49-F238E27FC236}">
                <a16:creationId xmlns:a16="http://schemas.microsoft.com/office/drawing/2014/main" id="{D56EC441-49AD-9A21-FAF8-B9F47895D0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>
            <a:extLst>
              <a:ext uri="{FF2B5EF4-FFF2-40B4-BE49-F238E27FC236}">
                <a16:creationId xmlns:a16="http://schemas.microsoft.com/office/drawing/2014/main" id="{CF280AB8-0031-0243-D780-9796CB01DF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detachment or manipulation?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>
                <a:solidFill>
                  <a:schemeClr val="accent1"/>
                </a:solidFill>
              </a:rPr>
              <a:t>how can we know what is ‘normal’ interaction between clients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unforeseen safeguarding issues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192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DFF201AE-55B2-F7B5-0D8B-48F4720C8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>
            <a:extLst>
              <a:ext uri="{FF2B5EF4-FFF2-40B4-BE49-F238E27FC236}">
                <a16:creationId xmlns:a16="http://schemas.microsoft.com/office/drawing/2014/main" id="{E08518B3-C974-9FC2-9767-E4A4D32595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>
            <a:extLst>
              <a:ext uri="{FF2B5EF4-FFF2-40B4-BE49-F238E27FC236}">
                <a16:creationId xmlns:a16="http://schemas.microsoft.com/office/drawing/2014/main" id="{C731BB7D-080D-5A1F-98AC-18ACC17B70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detachment or manipulation?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>
                <a:solidFill>
                  <a:schemeClr val="accent1"/>
                </a:solidFill>
              </a:rPr>
              <a:t>how can we know what is ‘normal’ interaction between clients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unforeseen safeguarding issues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536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E45BCB30-2608-19B4-F6EF-7DC60D4C0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>
            <a:extLst>
              <a:ext uri="{FF2B5EF4-FFF2-40B4-BE49-F238E27FC236}">
                <a16:creationId xmlns:a16="http://schemas.microsoft.com/office/drawing/2014/main" id="{EE1F6C9A-9380-18DD-E9AD-C7D96B64E8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>
            <a:extLst>
              <a:ext uri="{FF2B5EF4-FFF2-40B4-BE49-F238E27FC236}">
                <a16:creationId xmlns:a16="http://schemas.microsoft.com/office/drawing/2014/main" id="{F7EBB5C2-F5DC-34C3-685D-EB3609878A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detachment or manipulation?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>
                <a:solidFill>
                  <a:schemeClr val="accent1"/>
                </a:solidFill>
              </a:rPr>
              <a:t>how can we know what is ‘normal’ interaction between clients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unforeseen safeguarding issues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231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F7A523AB-78C2-0F02-8627-8285B973B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>
            <a:extLst>
              <a:ext uri="{FF2B5EF4-FFF2-40B4-BE49-F238E27FC236}">
                <a16:creationId xmlns:a16="http://schemas.microsoft.com/office/drawing/2014/main" id="{81ED322A-C792-5421-D5A7-F697698FA9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>
            <a:extLst>
              <a:ext uri="{FF2B5EF4-FFF2-40B4-BE49-F238E27FC236}">
                <a16:creationId xmlns:a16="http://schemas.microsoft.com/office/drawing/2014/main" id="{4F7ECC5E-E827-C2D5-448B-9CB0E9AB11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detachment or manipulation?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>
                <a:solidFill>
                  <a:schemeClr val="accent1"/>
                </a:solidFill>
              </a:rPr>
              <a:t>how can we know what is ‘normal’ interaction between clients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unforeseen safeguarding issues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17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C24854C0-248D-FF64-E62B-A283CE47E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>
            <a:extLst>
              <a:ext uri="{FF2B5EF4-FFF2-40B4-BE49-F238E27FC236}">
                <a16:creationId xmlns:a16="http://schemas.microsoft.com/office/drawing/2014/main" id="{7859E98F-6D23-FF85-97B4-EB9B4FF8E6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>
            <a:extLst>
              <a:ext uri="{FF2B5EF4-FFF2-40B4-BE49-F238E27FC236}">
                <a16:creationId xmlns:a16="http://schemas.microsoft.com/office/drawing/2014/main" id="{BAF307F6-4928-662D-A318-F823E6CB71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detachment or manipulation?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>
                <a:solidFill>
                  <a:schemeClr val="accent1"/>
                </a:solidFill>
              </a:rPr>
              <a:t>how can we know what is ‘normal’ interaction between clients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unforeseen safeguarding issues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35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06A872C9-D69B-4E71-B8EF-134825AA6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>
            <a:extLst>
              <a:ext uri="{FF2B5EF4-FFF2-40B4-BE49-F238E27FC236}">
                <a16:creationId xmlns:a16="http://schemas.microsoft.com/office/drawing/2014/main" id="{665EEFD0-6DDC-7E0F-B9A7-E1EE0E78D2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>
            <a:extLst>
              <a:ext uri="{FF2B5EF4-FFF2-40B4-BE49-F238E27FC236}">
                <a16:creationId xmlns:a16="http://schemas.microsoft.com/office/drawing/2014/main" id="{C76FDA4D-418C-F4EE-B09F-A1EBD12EF8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detachment or manipulation?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>
                <a:solidFill>
                  <a:schemeClr val="accent1"/>
                </a:solidFill>
              </a:rPr>
              <a:t>how can we know what is ‘normal’ interaction between clients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accent1"/>
                </a:solidFill>
              </a:rPr>
              <a:t>unforeseen safeguarding issues</a:t>
            </a: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73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9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46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600670" y="5923581"/>
            <a:ext cx="10985502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1800" b="1">
                <a:solidFill>
                  <a:srgbClr val="FFFFFF"/>
                </a:solidFill>
              </a:defRPr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580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600671" y="3605245"/>
            <a:ext cx="10985501" cy="95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2750" b="1">
                <a:solidFill>
                  <a:schemeClr val="accent1"/>
                </a:solidFill>
              </a:defRPr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2750" b="1">
                <a:solidFill>
                  <a:schemeClr val="accent1"/>
                </a:solidFill>
              </a:defRPr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2750" b="1">
                <a:solidFill>
                  <a:schemeClr val="accent1"/>
                </a:solidFill>
              </a:defRPr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2750" b="1">
                <a:solidFill>
                  <a:schemeClr val="accent1"/>
                </a:solidFill>
              </a:defRPr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Helvetica Neue"/>
              <a:buNone/>
              <a:defRPr sz="2750" b="1">
                <a:solidFill>
                  <a:schemeClr val="accent1"/>
                </a:solidFill>
              </a:defRPr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000750" y="6071210"/>
            <a:ext cx="184253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0313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0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3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1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6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0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6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94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7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4072E9-3FE8-094E-BFDB-CC938D55705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48E414-F52E-8A43-B9B3-7972F20F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8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anctoolkit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flanc.org.uk/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741035" y="1083973"/>
            <a:ext cx="10985502" cy="11189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b" anchorCtr="0">
            <a:norm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FFFFFF"/>
              </a:buClr>
              <a:buSzPts val="11600"/>
            </a:pPr>
            <a:r>
              <a:rPr lang="en-US" sz="5800">
                <a:solidFill>
                  <a:srgbClr val="FFFFFF"/>
                </a:solidFill>
              </a:rPr>
              <a:t>Workshop</a:t>
            </a:r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847071" y="2757488"/>
            <a:ext cx="10985550" cy="23860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5500"/>
              <a:buNone/>
            </a:pPr>
            <a:r>
              <a:rPr lang="en-US" sz="13500" b="1">
                <a:solidFill>
                  <a:schemeClr val="bg1"/>
                </a:solidFill>
              </a:rPr>
              <a:t>View from the mediation room – how practical is it to mediate with neurodiverse families?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5500"/>
              <a:buNone/>
            </a:pPr>
            <a:endParaRPr lang="en-US" sz="10000" b="1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5500"/>
              <a:buNone/>
            </a:pPr>
            <a:r>
              <a:rPr lang="en-GB" sz="10000" b="1">
                <a:solidFill>
                  <a:schemeClr val="tx2">
                    <a:lumMod val="25000"/>
                    <a:lumOff val="75000"/>
                  </a:schemeClr>
                </a:solidFill>
              </a:rPr>
              <a:t>An exploration of the issues and an opportunity to exchange experiences.</a:t>
            </a:r>
            <a:endParaRPr sz="10000" b="1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5500"/>
              <a:buNone/>
            </a:pPr>
            <a:endParaRPr sz="275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A2A7A-8A6A-39C0-FD6D-0EC4BD63F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Hands Forming A Heart">
            <a:extLst>
              <a:ext uri="{FF2B5EF4-FFF2-40B4-BE49-F238E27FC236}">
                <a16:creationId xmlns:a16="http://schemas.microsoft.com/office/drawing/2014/main" id="{19B2848D-5DA5-3730-877E-36978505A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E4C3A-F5BB-5FFD-AF0C-898B6234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20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90E49-CBB3-9150-FB97-17CD0BF115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00051" y="2580363"/>
            <a:ext cx="10058400" cy="2774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114300" indent="0" algn="ctr">
              <a:spcAft>
                <a:spcPts val="600"/>
              </a:spcAft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Any questions </a:t>
            </a:r>
          </a:p>
          <a:p>
            <a:pPr marL="114300" indent="0" algn="ctr">
              <a:spcAft>
                <a:spcPts val="600"/>
              </a:spcAft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or comments? </a:t>
            </a:r>
          </a:p>
        </p:txBody>
      </p:sp>
    </p:spTree>
    <p:extLst>
      <p:ext uri="{BB962C8B-B14F-4D97-AF65-F5344CB8AC3E}">
        <p14:creationId xmlns:p14="http://schemas.microsoft.com/office/powerpoint/2010/main" val="6051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Shape 118">
          <a:extLst>
            <a:ext uri="{FF2B5EF4-FFF2-40B4-BE49-F238E27FC236}">
              <a16:creationId xmlns:a16="http://schemas.microsoft.com/office/drawing/2014/main" id="{8260FAFD-C7ED-03D7-A0C8-5960B5CFC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>
            <a:extLst>
              <a:ext uri="{FF2B5EF4-FFF2-40B4-BE49-F238E27FC236}">
                <a16:creationId xmlns:a16="http://schemas.microsoft.com/office/drawing/2014/main" id="{51A6DE53-8BEF-C136-6B11-2AE871556D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8500"/>
            </a:pPr>
            <a:r>
              <a:rPr lang="en-US">
                <a:solidFill>
                  <a:schemeClr val="bg1"/>
                </a:solidFill>
              </a:rPr>
              <a:t>The Middle … the mediation begins</a:t>
            </a:r>
            <a:r>
              <a:rPr lang="en-US"/>
              <a:t> </a:t>
            </a:r>
            <a:endParaRPr/>
          </a:p>
        </p:txBody>
      </p:sp>
      <p:sp>
        <p:nvSpPr>
          <p:cNvPr id="120" name="Google Shape;120;p23">
            <a:extLst>
              <a:ext uri="{FF2B5EF4-FFF2-40B4-BE49-F238E27FC236}">
                <a16:creationId xmlns:a16="http://schemas.microsoft.com/office/drawing/2014/main" id="{FCBD7D06-05FA-7D8F-342A-1D8B5591A3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2850" tIns="22850" rIns="22850" bIns="22850" rtlCol="0" anchor="t" anchorCtr="0">
            <a:normAutofit/>
          </a:bodyPr>
          <a:lstStyle/>
          <a:p>
            <a:pPr marL="0" indent="0"/>
            <a:r>
              <a:rPr lang="en-GB">
                <a:solidFill>
                  <a:srgbClr val="C00000"/>
                </a:solidFill>
              </a:rPr>
              <a:t>The Agreement to mediate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21" name="Google Shape;121;p23">
            <a:extLst>
              <a:ext uri="{FF2B5EF4-FFF2-40B4-BE49-F238E27FC236}">
                <a16:creationId xmlns:a16="http://schemas.microsoft.com/office/drawing/2014/main" id="{DF772990-142A-9830-BFA9-BE250C1A32C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3250" y="2067340"/>
            <a:ext cx="11217805" cy="432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04A07-D5ED-D809-3AE8-A1E8FAA892BE}"/>
              </a:ext>
            </a:extLst>
          </p:cNvPr>
          <p:cNvSpPr txBox="1"/>
          <p:nvPr/>
        </p:nvSpPr>
        <p:spPr>
          <a:xfrm>
            <a:off x="477079" y="2067339"/>
            <a:ext cx="98384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Is this fit for purpose?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How tailored can it be?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What about confidentiality?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The Toolkit </a:t>
            </a:r>
            <a:r>
              <a:rPr lang="en-GB" sz="2400">
                <a:solidFill>
                  <a:schemeClr val="bg1"/>
                </a:solidFill>
                <a:latin typeface="Helvetica Neue" panose="020B0604020202020204" charset="0"/>
                <a:hlinkClick r:id="rId3"/>
              </a:rPr>
              <a:t>http://www.flanctoolkit.org/</a:t>
            </a: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21CA6B-F88B-A256-0842-A7FC66D9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353" y="1287496"/>
            <a:ext cx="8246810" cy="1079923"/>
          </a:xfrm>
        </p:spPr>
        <p:txBody>
          <a:bodyPr/>
          <a:lstStyle/>
          <a:p>
            <a:r>
              <a:rPr lang="en-US"/>
              <a:t>Agreement of process?</a:t>
            </a:r>
          </a:p>
        </p:txBody>
      </p: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8EBEAC1C-6B5F-D7B8-53DF-B640C670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85" y="2594323"/>
            <a:ext cx="6964472" cy="236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60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Shape 118">
          <a:extLst>
            <a:ext uri="{FF2B5EF4-FFF2-40B4-BE49-F238E27FC236}">
              <a16:creationId xmlns:a16="http://schemas.microsoft.com/office/drawing/2014/main" id="{9369CCD7-65DD-A24F-CD0F-FFECDAE80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>
            <a:extLst>
              <a:ext uri="{FF2B5EF4-FFF2-40B4-BE49-F238E27FC236}">
                <a16:creationId xmlns:a16="http://schemas.microsoft.com/office/drawing/2014/main" id="{EB878826-D9C5-54BE-C5EB-6269C23564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8500"/>
            </a:pPr>
            <a:r>
              <a:rPr lang="en-US">
                <a:solidFill>
                  <a:schemeClr val="bg1"/>
                </a:solidFill>
              </a:rPr>
              <a:t>The Middle … the mediation begins</a:t>
            </a:r>
            <a:r>
              <a:rPr lang="en-US"/>
              <a:t> </a:t>
            </a:r>
            <a:endParaRPr/>
          </a:p>
        </p:txBody>
      </p:sp>
      <p:sp>
        <p:nvSpPr>
          <p:cNvPr id="120" name="Google Shape;120;p23">
            <a:extLst>
              <a:ext uri="{FF2B5EF4-FFF2-40B4-BE49-F238E27FC236}">
                <a16:creationId xmlns:a16="http://schemas.microsoft.com/office/drawing/2014/main" id="{BA8364C7-EEFD-D8FF-7541-64139713AE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2850" tIns="22850" rIns="22850" bIns="22850" rtlCol="0" anchor="t" anchorCtr="0">
            <a:normAutofit/>
          </a:bodyPr>
          <a:lstStyle/>
          <a:p>
            <a:pPr marL="0" indent="0"/>
            <a:r>
              <a:rPr lang="en-GB">
                <a:solidFill>
                  <a:srgbClr val="C00000"/>
                </a:solidFill>
              </a:rPr>
              <a:t>Have a plan 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21" name="Google Shape;121;p23">
            <a:extLst>
              <a:ext uri="{FF2B5EF4-FFF2-40B4-BE49-F238E27FC236}">
                <a16:creationId xmlns:a16="http://schemas.microsoft.com/office/drawing/2014/main" id="{6629738E-713B-E81D-7581-025E3CF359C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3250" y="2067340"/>
            <a:ext cx="11217805" cy="432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5B468-0D54-2C7D-F8EE-FEF96D37D324}"/>
              </a:ext>
            </a:extLst>
          </p:cNvPr>
          <p:cNvSpPr txBox="1"/>
          <p:nvPr/>
        </p:nvSpPr>
        <p:spPr>
          <a:xfrm>
            <a:off x="477079" y="2067340"/>
            <a:ext cx="8669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But try and be reflective and adaptable</a:t>
            </a: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Shape 118">
          <a:extLst>
            <a:ext uri="{FF2B5EF4-FFF2-40B4-BE49-F238E27FC236}">
              <a16:creationId xmlns:a16="http://schemas.microsoft.com/office/drawing/2014/main" id="{D12951D6-6C83-7A9F-1D49-989CEEF30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>
            <a:extLst>
              <a:ext uri="{FF2B5EF4-FFF2-40B4-BE49-F238E27FC236}">
                <a16:creationId xmlns:a16="http://schemas.microsoft.com/office/drawing/2014/main" id="{603A10DC-6CD3-1CC9-1544-C5F5FBCC28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8500"/>
            </a:pPr>
            <a:r>
              <a:rPr lang="en-US">
                <a:solidFill>
                  <a:schemeClr val="bg1"/>
                </a:solidFill>
              </a:rPr>
              <a:t>The Middle … the mediation begins</a:t>
            </a:r>
            <a:r>
              <a:rPr lang="en-US"/>
              <a:t> </a:t>
            </a:r>
            <a:endParaRPr/>
          </a:p>
        </p:txBody>
      </p:sp>
      <p:sp>
        <p:nvSpPr>
          <p:cNvPr id="120" name="Google Shape;120;p23">
            <a:extLst>
              <a:ext uri="{FF2B5EF4-FFF2-40B4-BE49-F238E27FC236}">
                <a16:creationId xmlns:a16="http://schemas.microsoft.com/office/drawing/2014/main" id="{1CB05ECA-F7AD-97F4-0545-2C19BF694D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2850" tIns="22850" rIns="22850" bIns="22850" rtlCol="0" anchor="t" anchorCtr="0">
            <a:normAutofit/>
          </a:bodyPr>
          <a:lstStyle/>
          <a:p>
            <a:pPr marL="0" indent="0"/>
            <a:r>
              <a:rPr lang="en-GB">
                <a:solidFill>
                  <a:srgbClr val="C00000"/>
                </a:solidFill>
              </a:rPr>
              <a:t>Being effective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21" name="Google Shape;121;p23">
            <a:extLst>
              <a:ext uri="{FF2B5EF4-FFF2-40B4-BE49-F238E27FC236}">
                <a16:creationId xmlns:a16="http://schemas.microsoft.com/office/drawing/2014/main" id="{3D336B2A-005D-A74D-1460-F6000DFC3FA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3250" y="2067340"/>
            <a:ext cx="11217805" cy="432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E2FE9-5AF7-BBE9-7271-DC2089C1AF81}"/>
              </a:ext>
            </a:extLst>
          </p:cNvPr>
          <p:cNvSpPr txBox="1"/>
          <p:nvPr/>
        </p:nvSpPr>
        <p:spPr>
          <a:xfrm>
            <a:off x="477079" y="2067340"/>
            <a:ext cx="86694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Being humble? What did I miss? 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The challenges of virtual vs in person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Some key issues are the same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Coaching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Parental attitudes to children and their diagnosis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My rights my say - CIM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Co - mediation</a:t>
            </a:r>
          </a:p>
        </p:txBody>
      </p:sp>
    </p:spTree>
    <p:extLst>
      <p:ext uri="{BB962C8B-B14F-4D97-AF65-F5344CB8AC3E}">
        <p14:creationId xmlns:p14="http://schemas.microsoft.com/office/powerpoint/2010/main" val="28673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A2A7A-8A6A-39C0-FD6D-0EC4BD63F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Hands Forming A Heart">
            <a:extLst>
              <a:ext uri="{FF2B5EF4-FFF2-40B4-BE49-F238E27FC236}">
                <a16:creationId xmlns:a16="http://schemas.microsoft.com/office/drawing/2014/main" id="{19B2848D-5DA5-3730-877E-36978505A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E4C3A-F5BB-5FFD-AF0C-898B6234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20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90E49-CBB3-9150-FB97-17CD0BF115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00051" y="2580363"/>
            <a:ext cx="10058400" cy="2774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114300" indent="0" algn="ctr">
              <a:spcAft>
                <a:spcPts val="600"/>
              </a:spcAft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Any questions </a:t>
            </a:r>
          </a:p>
          <a:p>
            <a:pPr marL="114300" indent="0" algn="ctr">
              <a:spcAft>
                <a:spcPts val="600"/>
              </a:spcAft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or comments? </a:t>
            </a:r>
          </a:p>
        </p:txBody>
      </p:sp>
    </p:spTree>
    <p:extLst>
      <p:ext uri="{BB962C8B-B14F-4D97-AF65-F5344CB8AC3E}">
        <p14:creationId xmlns:p14="http://schemas.microsoft.com/office/powerpoint/2010/main" val="5855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Shape 118">
          <a:extLst>
            <a:ext uri="{FF2B5EF4-FFF2-40B4-BE49-F238E27FC236}">
              <a16:creationId xmlns:a16="http://schemas.microsoft.com/office/drawing/2014/main" id="{1DBDA12C-1D04-2325-3D7C-4D78FA28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>
            <a:extLst>
              <a:ext uri="{FF2B5EF4-FFF2-40B4-BE49-F238E27FC236}">
                <a16:creationId xmlns:a16="http://schemas.microsoft.com/office/drawing/2014/main" id="{1FDC3F64-F0AB-241F-10B9-CFD7FE7C47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8500"/>
            </a:pPr>
            <a:r>
              <a:rPr lang="en-US">
                <a:solidFill>
                  <a:schemeClr val="bg1"/>
                </a:solidFill>
              </a:rPr>
              <a:t>The End of the Mediation</a:t>
            </a:r>
            <a:r>
              <a:rPr lang="en-US"/>
              <a:t> </a:t>
            </a:r>
            <a:endParaRPr/>
          </a:p>
        </p:txBody>
      </p:sp>
      <p:sp>
        <p:nvSpPr>
          <p:cNvPr id="121" name="Google Shape;121;p23">
            <a:extLst>
              <a:ext uri="{FF2B5EF4-FFF2-40B4-BE49-F238E27FC236}">
                <a16:creationId xmlns:a16="http://schemas.microsoft.com/office/drawing/2014/main" id="{191E1F92-E202-C299-16E1-34A8874FF2E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3250" y="2067340"/>
            <a:ext cx="11217805" cy="432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E18D8-B879-A7B2-4CA0-ED5A8150BEA7}"/>
              </a:ext>
            </a:extLst>
          </p:cNvPr>
          <p:cNvSpPr txBox="1"/>
          <p:nvPr/>
        </p:nvSpPr>
        <p:spPr>
          <a:xfrm>
            <a:off x="477079" y="2067340"/>
            <a:ext cx="86694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Asking for feedback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Follow up materials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Complaints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Shape 118">
          <a:extLst>
            <a:ext uri="{FF2B5EF4-FFF2-40B4-BE49-F238E27FC236}">
              <a16:creationId xmlns:a16="http://schemas.microsoft.com/office/drawing/2014/main" id="{9B6CE62B-CC90-CA73-C5DA-FE02F3B3F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>
            <a:extLst>
              <a:ext uri="{FF2B5EF4-FFF2-40B4-BE49-F238E27FC236}">
                <a16:creationId xmlns:a16="http://schemas.microsoft.com/office/drawing/2014/main" id="{9A95F9CC-B6CB-20EC-6D1E-CDE454BF2D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8500"/>
            </a:pPr>
            <a:r>
              <a:rPr lang="en-US">
                <a:solidFill>
                  <a:schemeClr val="bg1"/>
                </a:solidFill>
              </a:rPr>
              <a:t>Final reflections </a:t>
            </a:r>
            <a:r>
              <a:rPr lang="en-US"/>
              <a:t> </a:t>
            </a:r>
            <a:endParaRPr/>
          </a:p>
        </p:txBody>
      </p:sp>
      <p:sp>
        <p:nvSpPr>
          <p:cNvPr id="121" name="Google Shape;121;p23">
            <a:extLst>
              <a:ext uri="{FF2B5EF4-FFF2-40B4-BE49-F238E27FC236}">
                <a16:creationId xmlns:a16="http://schemas.microsoft.com/office/drawing/2014/main" id="{1CD1BB0A-41D3-79A4-3E8D-9F1E39A9FD6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3250" y="2067340"/>
            <a:ext cx="11217805" cy="432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45086-0358-9EED-FF23-03A15E0141E4}"/>
              </a:ext>
            </a:extLst>
          </p:cNvPr>
          <p:cNvSpPr txBox="1"/>
          <p:nvPr/>
        </p:nvSpPr>
        <p:spPr>
          <a:xfrm>
            <a:off x="477079" y="2067340"/>
            <a:ext cx="86694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When is mediation impossible or inappropriate?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Hard Lessons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The saviour complex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Where next for these clients?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Shape 118">
          <a:extLst>
            <a:ext uri="{FF2B5EF4-FFF2-40B4-BE49-F238E27FC236}">
              <a16:creationId xmlns:a16="http://schemas.microsoft.com/office/drawing/2014/main" id="{F03D2DA2-E61D-810D-5ABB-E50951C3C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>
            <a:extLst>
              <a:ext uri="{FF2B5EF4-FFF2-40B4-BE49-F238E27FC236}">
                <a16:creationId xmlns:a16="http://schemas.microsoft.com/office/drawing/2014/main" id="{31DA1A15-9610-C0A2-3268-B1173AE321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8500"/>
            </a:pPr>
            <a:r>
              <a:rPr lang="en-US">
                <a:solidFill>
                  <a:schemeClr val="bg1"/>
                </a:solidFill>
              </a:rPr>
              <a:t>A thought to leave you with..</a:t>
            </a:r>
            <a:r>
              <a:rPr lang="en-US"/>
              <a:t> </a:t>
            </a:r>
            <a:endParaRPr/>
          </a:p>
        </p:txBody>
      </p:sp>
      <p:sp>
        <p:nvSpPr>
          <p:cNvPr id="121" name="Google Shape;121;p23">
            <a:extLst>
              <a:ext uri="{FF2B5EF4-FFF2-40B4-BE49-F238E27FC236}">
                <a16:creationId xmlns:a16="http://schemas.microsoft.com/office/drawing/2014/main" id="{683FA835-A0B5-C5BE-B0E2-B6DFE9975F2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3250" y="2067340"/>
            <a:ext cx="11217805" cy="432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FCACD-0EF4-7288-1D12-9998371D937F}"/>
              </a:ext>
            </a:extLst>
          </p:cNvPr>
          <p:cNvSpPr txBox="1"/>
          <p:nvPr/>
        </p:nvSpPr>
        <p:spPr>
          <a:xfrm>
            <a:off x="1577216" y="2410240"/>
            <a:ext cx="866940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0000"/>
            </a:pPr>
            <a:r>
              <a:rPr lang="en-GB" sz="4000">
                <a:solidFill>
                  <a:schemeClr val="bg1"/>
                </a:solidFill>
                <a:latin typeface="Helvetica Neue" panose="020B0604020202020204" charset="0"/>
              </a:rPr>
              <a:t>Mediators are responsible for the process –  </a:t>
            </a:r>
          </a:p>
          <a:p>
            <a:pPr algn="ctr">
              <a:buSzPct val="120000"/>
            </a:pPr>
            <a:r>
              <a:rPr lang="en-GB" sz="4000">
                <a:solidFill>
                  <a:schemeClr val="bg1"/>
                </a:solidFill>
                <a:latin typeface="Helvetica Neue" panose="020B0604020202020204" charset="0"/>
              </a:rPr>
              <a:t> we are not responsible  for the outcome.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>
          <a:extLst>
            <a:ext uri="{FF2B5EF4-FFF2-40B4-BE49-F238E27FC236}">
              <a16:creationId xmlns:a16="http://schemas.microsoft.com/office/drawing/2014/main" id="{C8E2D7C5-9A98-B719-71EF-1F501CE4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>
            <a:extLst>
              <a:ext uri="{FF2B5EF4-FFF2-40B4-BE49-F238E27FC236}">
                <a16:creationId xmlns:a16="http://schemas.microsoft.com/office/drawing/2014/main" id="{31122778-4370-607B-186D-E55B6A99AE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b" anchorCtr="0">
            <a:norm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FFFFFF"/>
              </a:buClr>
              <a:buSzPts val="11600"/>
            </a:pPr>
            <a:r>
              <a:rPr lang="en-GB">
                <a:solidFill>
                  <a:schemeClr val="bg1"/>
                </a:solidFill>
              </a:rPr>
              <a:t>INTRODUCTION </a:t>
            </a:r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3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91C75D-60D0-DC6F-C813-74985027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AD134-013F-EC70-66C1-B0907F96AC4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0670" y="4181442"/>
            <a:ext cx="10985501" cy="13890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Sarah Ross – Founder, Better Mediation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Nadine Martin – Head of Family Law, Partner – Gibson Kerr</a:t>
            </a:r>
          </a:p>
        </p:txBody>
      </p:sp>
    </p:spTree>
    <p:extLst>
      <p:ext uri="{BB962C8B-B14F-4D97-AF65-F5344CB8AC3E}">
        <p14:creationId xmlns:p14="http://schemas.microsoft.com/office/powerpoint/2010/main" val="992060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DE7F0-5C2C-5A96-FBCA-E9C4D27F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can you expect from this session?</a:t>
            </a:r>
          </a:p>
        </p:txBody>
      </p:sp>
    </p:spTree>
    <p:extLst>
      <p:ext uri="{BB962C8B-B14F-4D97-AF65-F5344CB8AC3E}">
        <p14:creationId xmlns:p14="http://schemas.microsoft.com/office/powerpoint/2010/main" val="282330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F2E8B0-3B2C-B0BC-9DF6-CAB0DB19A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68" y="393862"/>
            <a:ext cx="10985502" cy="2324101"/>
          </a:xfrm>
        </p:spPr>
        <p:txBody>
          <a:bodyPr/>
          <a:lstStyle/>
          <a:p>
            <a:pPr algn="ctr"/>
            <a:r>
              <a:rPr lang="en-US"/>
              <a:t>Let’s start with our clients – what is a neurodiverse family? </a:t>
            </a:r>
          </a:p>
        </p:txBody>
      </p:sp>
      <p:pic>
        <p:nvPicPr>
          <p:cNvPr id="5" name="Google Shape;85;p18" descr="Happy Family (Provided by Getty Images)">
            <a:extLst>
              <a:ext uri="{FF2B5EF4-FFF2-40B4-BE49-F238E27FC236}">
                <a16:creationId xmlns:a16="http://schemas.microsoft.com/office/drawing/2014/main" id="{678408CF-9B9C-32EC-3BB8-0BBFF23E07D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30049" y="2818356"/>
            <a:ext cx="6719722" cy="3423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11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een question mark">
            <a:extLst>
              <a:ext uri="{FF2B5EF4-FFF2-40B4-BE49-F238E27FC236}">
                <a16:creationId xmlns:a16="http://schemas.microsoft.com/office/drawing/2014/main" id="{A9554389-FF0F-43EF-EABC-19E97D3947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15" r="25550" b="9092"/>
          <a:stretch>
            <a:fillRect/>
          </a:stretch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79D1A1-77BB-CD03-06D1-3FB420116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CFC987-07D3-791C-CD7D-7584C438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br>
              <a:rPr lang="en-US" sz="3400">
                <a:solidFill>
                  <a:schemeClr val="bg1"/>
                </a:solidFill>
              </a:rPr>
            </a:br>
            <a:r>
              <a:rPr lang="en-US" sz="3400">
                <a:solidFill>
                  <a:schemeClr val="bg1"/>
                </a:solidFill>
              </a:rPr>
              <a:t>Back to the question….</a:t>
            </a:r>
            <a:br>
              <a:rPr lang="en-US" sz="3400">
                <a:solidFill>
                  <a:schemeClr val="bg1"/>
                </a:solidFill>
              </a:rPr>
            </a:br>
            <a:r>
              <a:rPr lang="en-US" sz="3400">
                <a:solidFill>
                  <a:schemeClr val="bg1"/>
                </a:solidFill>
              </a:rPr>
              <a:t>How practical is it to mediate if neurodiversity is a factor ?</a:t>
            </a:r>
          </a:p>
        </p:txBody>
      </p:sp>
    </p:spTree>
    <p:extLst>
      <p:ext uri="{BB962C8B-B14F-4D97-AF65-F5344CB8AC3E}">
        <p14:creationId xmlns:p14="http://schemas.microsoft.com/office/powerpoint/2010/main" val="215582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B7040-807F-3FC1-5AF0-598B0CDD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beginning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3D0EE-9BEF-745B-4AEA-A8B7D8235CB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/>
            <a:endParaRPr lang="en-US">
              <a:solidFill>
                <a:schemeClr val="bg1"/>
              </a:solidFill>
            </a:endParaRPr>
          </a:p>
          <a:p>
            <a:pPr marL="114300" indent="0"/>
            <a:r>
              <a:rPr lang="en-US">
                <a:solidFill>
                  <a:schemeClr val="bg1"/>
                </a:solidFill>
              </a:rPr>
              <a:t>The importance of GOOD FOUNDATIONS </a:t>
            </a:r>
          </a:p>
        </p:txBody>
      </p:sp>
    </p:spTree>
    <p:extLst>
      <p:ext uri="{BB962C8B-B14F-4D97-AF65-F5344CB8AC3E}">
        <p14:creationId xmlns:p14="http://schemas.microsoft.com/office/powerpoint/2010/main" val="3056396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8500"/>
            </a:pPr>
            <a:r>
              <a:rPr lang="en-US">
                <a:solidFill>
                  <a:schemeClr val="bg1"/>
                </a:solidFill>
              </a:rPr>
              <a:t>Good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Foundations</a:t>
            </a:r>
            <a:r>
              <a:rPr lang="en-US"/>
              <a:t> </a:t>
            </a: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2850" tIns="22850" rIns="22850" bIns="22850" rtlCol="0" anchor="t" anchorCtr="0">
            <a:normAutofit/>
          </a:bodyPr>
          <a:lstStyle/>
          <a:p>
            <a:pPr marL="0" indent="0"/>
            <a:r>
              <a:rPr lang="en-US">
                <a:solidFill>
                  <a:srgbClr val="C00000"/>
                </a:solidFill>
              </a:rPr>
              <a:t>Our</a:t>
            </a:r>
            <a:r>
              <a:rPr lang="en-US"/>
              <a:t> </a:t>
            </a:r>
            <a:r>
              <a:rPr lang="en-US">
                <a:solidFill>
                  <a:srgbClr val="C00000"/>
                </a:solidFill>
              </a:rPr>
              <a:t>top</a:t>
            </a:r>
            <a:r>
              <a:rPr lang="en-US"/>
              <a:t> </a:t>
            </a:r>
            <a:r>
              <a:rPr lang="en-US">
                <a:solidFill>
                  <a:srgbClr val="C00000"/>
                </a:solidFill>
              </a:rPr>
              <a:t>10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2"/>
          </p:nvPr>
        </p:nvSpPr>
        <p:spPr>
          <a:xfrm>
            <a:off x="603250" y="2067340"/>
            <a:ext cx="11217805" cy="432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CD896-C317-F79E-537D-AF8932328539}"/>
              </a:ext>
            </a:extLst>
          </p:cNvPr>
          <p:cNvSpPr txBox="1"/>
          <p:nvPr/>
        </p:nvSpPr>
        <p:spPr>
          <a:xfrm>
            <a:off x="477079" y="2067340"/>
            <a:ext cx="86694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Be curious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Be clear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Be engaged</a:t>
            </a: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Be sensitive 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Be adaptable – leaving behind our professional persona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Shape 118">
          <a:extLst>
            <a:ext uri="{FF2B5EF4-FFF2-40B4-BE49-F238E27FC236}">
              <a16:creationId xmlns:a16="http://schemas.microsoft.com/office/drawing/2014/main" id="{995CE210-730A-8AD1-0639-01FA2B625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>
            <a:extLst>
              <a:ext uri="{FF2B5EF4-FFF2-40B4-BE49-F238E27FC236}">
                <a16:creationId xmlns:a16="http://schemas.microsoft.com/office/drawing/2014/main" id="{14C2F09C-EF1D-D0E8-CDA1-27F30F85D3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8500"/>
            </a:pPr>
            <a:r>
              <a:rPr lang="en-US">
                <a:solidFill>
                  <a:schemeClr val="bg1"/>
                </a:solidFill>
              </a:rPr>
              <a:t>Good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Foundations</a:t>
            </a:r>
            <a:r>
              <a:rPr lang="en-US"/>
              <a:t> </a:t>
            </a:r>
            <a:endParaRPr/>
          </a:p>
        </p:txBody>
      </p:sp>
      <p:sp>
        <p:nvSpPr>
          <p:cNvPr id="120" name="Google Shape;120;p23">
            <a:extLst>
              <a:ext uri="{FF2B5EF4-FFF2-40B4-BE49-F238E27FC236}">
                <a16:creationId xmlns:a16="http://schemas.microsoft.com/office/drawing/2014/main" id="{2B8A19E1-2045-74D0-FCE0-69F7CDBA96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22850" tIns="22850" rIns="22850" bIns="22850" rtlCol="0" anchor="t" anchorCtr="0">
            <a:normAutofit/>
          </a:bodyPr>
          <a:lstStyle/>
          <a:p>
            <a:pPr marL="0" indent="0"/>
            <a:r>
              <a:rPr lang="en-US">
                <a:solidFill>
                  <a:srgbClr val="C00000"/>
                </a:solidFill>
              </a:rPr>
              <a:t>Our</a:t>
            </a:r>
            <a:r>
              <a:rPr lang="en-US"/>
              <a:t> </a:t>
            </a:r>
            <a:r>
              <a:rPr lang="en-US">
                <a:solidFill>
                  <a:srgbClr val="C00000"/>
                </a:solidFill>
              </a:rPr>
              <a:t>top</a:t>
            </a:r>
            <a:r>
              <a:rPr lang="en-US"/>
              <a:t> </a:t>
            </a:r>
            <a:r>
              <a:rPr lang="en-US">
                <a:solidFill>
                  <a:srgbClr val="C00000"/>
                </a:solidFill>
              </a:rPr>
              <a:t>10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21" name="Google Shape;121;p23">
            <a:extLst>
              <a:ext uri="{FF2B5EF4-FFF2-40B4-BE49-F238E27FC236}">
                <a16:creationId xmlns:a16="http://schemas.microsoft.com/office/drawing/2014/main" id="{3D7DEDCF-6BA4-5AFE-D4DF-E17DE528F92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3250" y="2067340"/>
            <a:ext cx="11217805" cy="4329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44006" indent="0">
              <a:spcBef>
                <a:spcPts val="0"/>
              </a:spcBef>
              <a:buClr>
                <a:srgbClr val="FF0000"/>
              </a:buClr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82A26F-3E11-BB3E-12F4-8F8EBD598B46}"/>
              </a:ext>
            </a:extLst>
          </p:cNvPr>
          <p:cNvSpPr txBox="1"/>
          <p:nvPr/>
        </p:nvSpPr>
        <p:spPr>
          <a:xfrm>
            <a:off x="477079" y="2067340"/>
            <a:ext cx="86694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Understand the diagnosis</a:t>
            </a: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Provide practical support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Establish boundaries</a:t>
            </a:r>
          </a:p>
          <a:p>
            <a:pPr>
              <a:buSzPct val="120000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Set expectations  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solidFill>
                <a:schemeClr val="bg1"/>
              </a:solidFill>
              <a:latin typeface="Helvetica Neue" panose="020B0604020202020204" charset="0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Helvetica Neue" panose="020B0604020202020204" charset="0"/>
              </a:rPr>
              <a:t>Seek advice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GB" sz="2400"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Application>Microsoft Office PowerPoint</Application>
  <PresentationFormat>Widescreen</PresentationFormat>
  <Slides>18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Workshop</vt:lpstr>
      <vt:lpstr>INTRODUCTION </vt:lpstr>
      <vt:lpstr>ABOUT US</vt:lpstr>
      <vt:lpstr>What can you expect from this session?</vt:lpstr>
      <vt:lpstr>Let’s start with our clients – what is a neurodiverse family? </vt:lpstr>
      <vt:lpstr> Back to the question…. How practical is it to mediate if neurodiversity is a factor ?</vt:lpstr>
      <vt:lpstr>The beginning </vt:lpstr>
      <vt:lpstr>Good Foundations </vt:lpstr>
      <vt:lpstr>Good Foundations </vt:lpstr>
      <vt:lpstr> </vt:lpstr>
      <vt:lpstr>The Middle … the mediation begins </vt:lpstr>
      <vt:lpstr>Agreement of process?</vt:lpstr>
      <vt:lpstr>The Middle … the mediation begins </vt:lpstr>
      <vt:lpstr>The Middle … the mediation begins </vt:lpstr>
      <vt:lpstr> </vt:lpstr>
      <vt:lpstr>The End of the Mediation </vt:lpstr>
      <vt:lpstr>Final reflections  </vt:lpstr>
      <vt:lpstr>A thought to leave you with..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Ross</dc:creator>
  <cp:revision>5</cp:revision>
  <dcterms:created xsi:type="dcterms:W3CDTF">2025-06-02T16:26:06Z</dcterms:created>
  <dcterms:modified xsi:type="dcterms:W3CDTF">2025-06-03T16:13:12Z</dcterms:modified>
</cp:coreProperties>
</file>