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3" r:id="rId2"/>
    <p:sldId id="275" r:id="rId3"/>
    <p:sldId id="276" r:id="rId4"/>
    <p:sldId id="282" r:id="rId5"/>
    <p:sldId id="287" r:id="rId6"/>
    <p:sldId id="293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799B06-82BF-4F4B-96A5-1D6DE54022CC}" v="68" dt="2025-05-27T10:53:15.72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5" name="740627569_2880x1920.jpg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6" name="996267730_2880x1920.jpg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17931575_1991x1322.jpg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C1722-6EC1-DF00-7633-014B16297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ommunity Case Study">
            <a:extLst>
              <a:ext uri="{FF2B5EF4-FFF2-40B4-BE49-F238E27FC236}">
                <a16:creationId xmlns:a16="http://schemas.microsoft.com/office/drawing/2014/main" id="{935C2CBD-4025-B80E-F45D-3D7EFBE5F1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Community Case Study</a:t>
            </a:r>
          </a:p>
        </p:txBody>
      </p:sp>
      <p:sp>
        <p:nvSpPr>
          <p:cNvPr id="156" name="First Level Complexities">
            <a:extLst>
              <a:ext uri="{FF2B5EF4-FFF2-40B4-BE49-F238E27FC236}">
                <a16:creationId xmlns:a16="http://schemas.microsoft.com/office/drawing/2014/main" id="{AB35152E-5749-FE99-4B99-D477CE5889F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First Level Complexities</a:t>
            </a:r>
          </a:p>
        </p:txBody>
      </p:sp>
      <p:sp>
        <p:nvSpPr>
          <p:cNvPr id="157" name="Slide bullet text">
            <a:extLst>
              <a:ext uri="{FF2B5EF4-FFF2-40B4-BE49-F238E27FC236}">
                <a16:creationId xmlns:a16="http://schemas.microsoft.com/office/drawing/2014/main" id="{B41797C6-5056-340F-12EF-647E81865D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71109" y="4536883"/>
            <a:ext cx="21971001" cy="8256011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" name="Picture 2" descr="A light bulb with a colorful brain inside&#10;&#10;AI-generated content may be incorrect.">
            <a:extLst>
              <a:ext uri="{FF2B5EF4-FFF2-40B4-BE49-F238E27FC236}">
                <a16:creationId xmlns:a16="http://schemas.microsoft.com/office/drawing/2014/main" id="{6EBEA750-55BD-7957-AD88-AAD671ED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57"/>
            <a:ext cx="24383999" cy="140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572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C16A9-D6D2-BCDF-94FD-99439490F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>
            <a:extLst>
              <a:ext uri="{FF2B5EF4-FFF2-40B4-BE49-F238E27FC236}">
                <a16:creationId xmlns:a16="http://schemas.microsoft.com/office/drawing/2014/main" id="{00922A5E-20D6-50D0-4BD3-7668E5200B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3FFBB7-AA0C-F75F-FC62-724CEC42D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349" y="11155480"/>
            <a:ext cx="10138761" cy="1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762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CC334-6675-F98E-139D-4A3084F0D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rchie Waters 2025">
            <a:extLst>
              <a:ext uri="{FF2B5EF4-FFF2-40B4-BE49-F238E27FC236}">
                <a16:creationId xmlns:a16="http://schemas.microsoft.com/office/drawing/2014/main" id="{258D0EE9-C94D-8065-4794-2EC9B5DD23DF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r>
              <a:rPr lang="en-GB" dirty="0"/>
              <a:t>Malcolm Currie</a:t>
            </a:r>
            <a:r>
              <a:rPr dirty="0"/>
              <a:t> 2025</a:t>
            </a:r>
          </a:p>
        </p:txBody>
      </p:sp>
      <p:sp>
        <p:nvSpPr>
          <p:cNvPr id="152" name="Community Mediation">
            <a:extLst>
              <a:ext uri="{FF2B5EF4-FFF2-40B4-BE49-F238E27FC236}">
                <a16:creationId xmlns:a16="http://schemas.microsoft.com/office/drawing/2014/main" id="{5F3F6B0F-D5A5-AAEB-EAC1-8E9596FF0A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Employment &amp; Workplace</a:t>
            </a:r>
            <a:r>
              <a:rPr dirty="0"/>
              <a:t> Mediation</a:t>
            </a:r>
          </a:p>
        </p:txBody>
      </p:sp>
      <p:sp>
        <p:nvSpPr>
          <p:cNvPr id="153" name="Presentation Subtitle">
            <a:extLst>
              <a:ext uri="{FF2B5EF4-FFF2-40B4-BE49-F238E27FC236}">
                <a16:creationId xmlns:a16="http://schemas.microsoft.com/office/drawing/2014/main" id="{CF37CE32-5E70-CD98-9DAF-CF3662A6CF70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Case Study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5540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9AC42-1326-21CF-A3E5-5E4E3D436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ommunity Case Study">
            <a:extLst>
              <a:ext uri="{FF2B5EF4-FFF2-40B4-BE49-F238E27FC236}">
                <a16:creationId xmlns:a16="http://schemas.microsoft.com/office/drawing/2014/main" id="{232D593A-4557-EF44-7879-86CD7FE5B9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Employment &amp; Workplace Case Study</a:t>
            </a:r>
            <a:endParaRPr dirty="0"/>
          </a:p>
        </p:txBody>
      </p:sp>
      <p:sp>
        <p:nvSpPr>
          <p:cNvPr id="172" name="First Level Complexities">
            <a:extLst>
              <a:ext uri="{FF2B5EF4-FFF2-40B4-BE49-F238E27FC236}">
                <a16:creationId xmlns:a16="http://schemas.microsoft.com/office/drawing/2014/main" id="{E5107C3C-6FD2-ED50-9676-E9EB454E2CC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First Level Complexities</a:t>
            </a:r>
          </a:p>
        </p:txBody>
      </p:sp>
      <p:sp>
        <p:nvSpPr>
          <p:cNvPr id="173" name="Private estate of 35 households with an elected committee overseeing general maintenance and repairs.…">
            <a:extLst>
              <a:ext uri="{FF2B5EF4-FFF2-40B4-BE49-F238E27FC236}">
                <a16:creationId xmlns:a16="http://schemas.microsoft.com/office/drawing/2014/main" id="{6A9B16B4-E979-2B4D-D1D8-36AFFF1B95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Colleagues within a local authority workplace</a:t>
            </a:r>
          </a:p>
          <a:p>
            <a:r>
              <a:rPr lang="en-GB" dirty="0"/>
              <a:t>Team of </a:t>
            </a:r>
            <a:r>
              <a:rPr lang="en-GB"/>
              <a:t>5 teachers </a:t>
            </a:r>
            <a:r>
              <a:rPr lang="en-GB" dirty="0"/>
              <a:t>within one department</a:t>
            </a:r>
          </a:p>
          <a:p>
            <a:r>
              <a:rPr lang="en-GB" dirty="0"/>
              <a:t>Peers, one with lead responsibilities</a:t>
            </a:r>
          </a:p>
          <a:p>
            <a:r>
              <a:rPr lang="en-GB" dirty="0"/>
              <a:t>Allegations of one ‘not pulling their weight’ due to repeated absences</a:t>
            </a:r>
          </a:p>
          <a:p>
            <a:r>
              <a:rPr lang="en-GB" dirty="0"/>
              <a:t>Counter-allegation of that person being excluded from the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D7B560-7775-0CDE-C14D-BDE95F66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349" y="11155480"/>
            <a:ext cx="10138761" cy="1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23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uiExpand="1" build="p"/>
      <p:bldP spid="17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D56C4-35A2-CDF0-991A-3091EB0F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ommunity Case Study">
            <a:extLst>
              <a:ext uri="{FF2B5EF4-FFF2-40B4-BE49-F238E27FC236}">
                <a16:creationId xmlns:a16="http://schemas.microsoft.com/office/drawing/2014/main" id="{98D90AD2-FB95-8BFF-5E5B-BB6333CDF1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785" y="952439"/>
            <a:ext cx="21971001" cy="14331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Employment &amp; Workplace Case Study</a:t>
            </a:r>
            <a:endParaRPr dirty="0"/>
          </a:p>
        </p:txBody>
      </p:sp>
      <p:sp>
        <p:nvSpPr>
          <p:cNvPr id="192" name="Second Level Complexities">
            <a:extLst>
              <a:ext uri="{FF2B5EF4-FFF2-40B4-BE49-F238E27FC236}">
                <a16:creationId xmlns:a16="http://schemas.microsoft.com/office/drawing/2014/main" id="{B782CFA7-52BE-CE6E-4CFF-6EDB4209C850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Second Level Complexities</a:t>
            </a:r>
          </a:p>
        </p:txBody>
      </p:sp>
      <p:sp>
        <p:nvSpPr>
          <p:cNvPr id="193" name="Deep seated animosity between Defendants and Committee.…">
            <a:extLst>
              <a:ext uri="{FF2B5EF4-FFF2-40B4-BE49-F238E27FC236}">
                <a16:creationId xmlns:a16="http://schemas.microsoft.com/office/drawing/2014/main" id="{18F9D5F7-A09F-D0D3-A0ED-5EADD608D0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Deputy Head ‘involved’ but not involved</a:t>
            </a:r>
          </a:p>
          <a:p>
            <a:r>
              <a:rPr lang="en-GB" dirty="0"/>
              <a:t>Group dynamics and behaviours</a:t>
            </a:r>
          </a:p>
          <a:p>
            <a:r>
              <a:rPr lang="en-GB" dirty="0"/>
              <a:t>Organisational tolerance (3-years of embedded issues)</a:t>
            </a:r>
          </a:p>
          <a:p>
            <a:r>
              <a:rPr lang="en-GB" dirty="0"/>
              <a:t>Neurodiversity alongside mental &amp; physical ill health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08916-ECA7-6C83-5A0C-1D68E5ED4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349" y="11155480"/>
            <a:ext cx="10138761" cy="1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8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47C23-79C2-1F9E-16E5-5B4129537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ommunity Case Study">
            <a:extLst>
              <a:ext uri="{FF2B5EF4-FFF2-40B4-BE49-F238E27FC236}">
                <a16:creationId xmlns:a16="http://schemas.microsoft.com/office/drawing/2014/main" id="{25A56E03-373E-A104-E64A-B653B60178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Employment &amp; Workplace Case Study</a:t>
            </a:r>
            <a:endParaRPr dirty="0"/>
          </a:p>
        </p:txBody>
      </p:sp>
      <p:sp>
        <p:nvSpPr>
          <p:cNvPr id="212" name="Issues in Mediation">
            <a:extLst>
              <a:ext uri="{FF2B5EF4-FFF2-40B4-BE49-F238E27FC236}">
                <a16:creationId xmlns:a16="http://schemas.microsoft.com/office/drawing/2014/main" id="{A20BCBE3-FF5A-F5AF-0BD7-DF39ADCA0561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Issues in Mediation</a:t>
            </a:r>
          </a:p>
        </p:txBody>
      </p:sp>
      <p:sp>
        <p:nvSpPr>
          <p:cNvPr id="213" name="What did I know beforehand?…">
            <a:extLst>
              <a:ext uri="{FF2B5EF4-FFF2-40B4-BE49-F238E27FC236}">
                <a16:creationId xmlns:a16="http://schemas.microsoft.com/office/drawing/2014/main" id="{CE4EDC8D-FA1C-F482-ECF3-E33048170D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did I know beforehand?</a:t>
            </a:r>
          </a:p>
          <a:p>
            <a:r>
              <a:rPr dirty="0"/>
              <a:t>What did I wish I had known beforehand?</a:t>
            </a:r>
          </a:p>
          <a:p>
            <a:r>
              <a:rPr dirty="0"/>
              <a:t>What did I learn and what would I now do differently?</a:t>
            </a:r>
          </a:p>
          <a:p>
            <a:r>
              <a:rPr dirty="0"/>
              <a:t>Questions</a:t>
            </a:r>
            <a:r>
              <a:rPr lang="en-GB" dirty="0"/>
              <a:t>?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85438C-7277-8783-541C-E266BD0B3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349" y="11155480"/>
            <a:ext cx="10138761" cy="1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54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uiExpand="1" build="p"/>
    </p:bldLst>
  </p:timing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Helvetica Neue</vt:lpstr>
      <vt:lpstr>Helvetica Neue Medium</vt:lpstr>
      <vt:lpstr>30_BasicColor</vt:lpstr>
      <vt:lpstr>Community Case Study</vt:lpstr>
      <vt:lpstr>PowerPoint Presentation</vt:lpstr>
      <vt:lpstr>Employment &amp; Workplace Mediation</vt:lpstr>
      <vt:lpstr>Employment &amp; Workplace Case Study</vt:lpstr>
      <vt:lpstr>Employment &amp; Workplace Case Study</vt:lpstr>
      <vt:lpstr>Employment &amp; Workplace Case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Fiona Gray</dc:creator>
  <cp:lastModifiedBy>Clare Jackson</cp:lastModifiedBy>
  <cp:revision>5</cp:revision>
  <dcterms:modified xsi:type="dcterms:W3CDTF">2025-05-29T09:50:14Z</dcterms:modified>
</cp:coreProperties>
</file>