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75" r:id="rId3"/>
    <p:sldId id="278" r:id="rId4"/>
    <p:sldId id="276" r:id="rId5"/>
    <p:sldId id="277" r:id="rId6"/>
    <p:sldId id="279" r:id="rId7"/>
    <p:sldId id="280" r:id="rId8"/>
    <p:sldId id="281" r:id="rId9"/>
    <p:sldId id="284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4772" autoAdjust="0"/>
  </p:normalViewPr>
  <p:slideViewPr>
    <p:cSldViewPr snapToGrid="0">
      <p:cViewPr varScale="1">
        <p:scale>
          <a:sx n="52" d="100"/>
          <a:sy n="52" d="100"/>
        </p:scale>
        <p:origin x="18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22A33-BAC8-4633-B237-CDD7B8F2F92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D174C6-01F3-4C6C-812C-2972FD0951F8}">
      <dgm:prSet phldrT="[Text]" custT="1"/>
      <dgm:spPr/>
      <dgm:t>
        <a:bodyPr/>
        <a:lstStyle/>
        <a:p>
          <a:r>
            <a:rPr lang="en-GB" sz="1600" b="1" dirty="0">
              <a:solidFill>
                <a:schemeClr val="bg1"/>
              </a:solidFill>
            </a:rPr>
            <a:t>Yes, in the sense neurodivergent employees aren’t excluded </a:t>
          </a:r>
        </a:p>
      </dgm:t>
    </dgm:pt>
    <dgm:pt modelId="{14AF0998-2DAD-4219-BA52-76DAF9A793D7}" type="parTrans" cxnId="{1F7708EA-2F47-47C4-864E-D768E18944CB}">
      <dgm:prSet/>
      <dgm:spPr/>
      <dgm:t>
        <a:bodyPr/>
        <a:lstStyle/>
        <a:p>
          <a:endParaRPr lang="en-GB"/>
        </a:p>
      </dgm:t>
    </dgm:pt>
    <dgm:pt modelId="{89BFA609-351E-4486-A0BB-BD9AF7F660F4}" type="sibTrans" cxnId="{1F7708EA-2F47-47C4-864E-D768E18944CB}">
      <dgm:prSet/>
      <dgm:spPr/>
      <dgm:t>
        <a:bodyPr/>
        <a:lstStyle/>
        <a:p>
          <a:endParaRPr lang="en-GB"/>
        </a:p>
      </dgm:t>
    </dgm:pt>
    <dgm:pt modelId="{9DABF27F-D637-4130-AD22-079BC77D89FC}">
      <dgm:prSet phldrT="[Text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endParaRPr lang="en-GB" sz="1200" dirty="0"/>
        </a:p>
        <a:p>
          <a:pPr>
            <a:buFont typeface="Courier New" panose="02070309020205020404" pitchFamily="49" charset="0"/>
            <a:buChar char="o"/>
          </a:pPr>
          <a:r>
            <a:rPr lang="en-GB" sz="1600" b="1" dirty="0">
              <a:solidFill>
                <a:schemeClr val="bg1"/>
              </a:solidFill>
            </a:rPr>
            <a:t>No, in the sense you can’t compel it but could request it as a reasonable adjustment </a:t>
          </a:r>
        </a:p>
      </dgm:t>
    </dgm:pt>
    <dgm:pt modelId="{AF29227E-6B95-405E-A97A-109D7767FA4B}" type="parTrans" cxnId="{56DCEFED-386E-4269-82E3-50C0966D5CA2}">
      <dgm:prSet/>
      <dgm:spPr/>
      <dgm:t>
        <a:bodyPr/>
        <a:lstStyle/>
        <a:p>
          <a:endParaRPr lang="en-GB"/>
        </a:p>
      </dgm:t>
    </dgm:pt>
    <dgm:pt modelId="{8723CFEA-CDF1-4484-BA43-F7CB84D2FFB0}" type="sibTrans" cxnId="{56DCEFED-386E-4269-82E3-50C0966D5CA2}">
      <dgm:prSet/>
      <dgm:spPr/>
      <dgm:t>
        <a:bodyPr/>
        <a:lstStyle/>
        <a:p>
          <a:endParaRPr lang="en-GB"/>
        </a:p>
      </dgm:t>
    </dgm:pt>
    <dgm:pt modelId="{9937D0A7-D958-46B5-A28D-6247A718B4E7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endParaRPr lang="en-GB" dirty="0"/>
        </a:p>
        <a:p>
          <a:pPr>
            <a:buFont typeface="Courier New" panose="02070309020205020404" pitchFamily="49" charset="0"/>
            <a:buChar char="o"/>
          </a:pPr>
          <a:r>
            <a:rPr lang="en-GB" b="1" dirty="0">
              <a:solidFill>
                <a:schemeClr val="bg1"/>
              </a:solidFill>
            </a:rPr>
            <a:t>You have the right to ask for mediation but no right to be offered it because the employer must consider it is reasonable and the parties must agree to mediate </a:t>
          </a:r>
        </a:p>
      </dgm:t>
    </dgm:pt>
    <dgm:pt modelId="{8794029B-04DF-47CA-94C4-1B112D68FFBC}" type="parTrans" cxnId="{83F11D79-9900-4DF7-9DF0-5E48609A89F6}">
      <dgm:prSet/>
      <dgm:spPr/>
      <dgm:t>
        <a:bodyPr/>
        <a:lstStyle/>
        <a:p>
          <a:endParaRPr lang="en-GB"/>
        </a:p>
      </dgm:t>
    </dgm:pt>
    <dgm:pt modelId="{A0BD730E-82A1-403F-86E9-C230A67FB454}" type="sibTrans" cxnId="{83F11D79-9900-4DF7-9DF0-5E48609A89F6}">
      <dgm:prSet/>
      <dgm:spPr/>
      <dgm:t>
        <a:bodyPr/>
        <a:lstStyle/>
        <a:p>
          <a:endParaRPr lang="en-GB"/>
        </a:p>
      </dgm:t>
    </dgm:pt>
    <dgm:pt modelId="{0FB68968-E8AD-4DFA-AE9E-1D953BCF5C25}" type="pres">
      <dgm:prSet presAssocID="{08122A33-BAC8-4633-B237-CDD7B8F2F920}" presName="Name0" presStyleCnt="0">
        <dgm:presLayoutVars>
          <dgm:dir/>
          <dgm:resizeHandles val="exact"/>
        </dgm:presLayoutVars>
      </dgm:prSet>
      <dgm:spPr/>
    </dgm:pt>
    <dgm:pt modelId="{27EFE2CA-841B-4166-82FA-9ACD0F554447}" type="pres">
      <dgm:prSet presAssocID="{B1D174C6-01F3-4C6C-812C-2972FD0951F8}" presName="compNode" presStyleCnt="0"/>
      <dgm:spPr/>
    </dgm:pt>
    <dgm:pt modelId="{34E16E20-2C1C-48CF-A3E3-724B00807360}" type="pres">
      <dgm:prSet presAssocID="{B1D174C6-01F3-4C6C-812C-2972FD0951F8}" presName="pictRect" presStyleLbl="node1" presStyleIdx="0" presStyleCnt="3" custLinFactNeighborX="-22115"/>
      <dgm:spPr>
        <a:solidFill>
          <a:srgbClr val="FF0000"/>
        </a:solidFill>
      </dgm:spPr>
    </dgm:pt>
    <dgm:pt modelId="{D21DA040-43A0-4BD3-93F8-79112D877A45}" type="pres">
      <dgm:prSet presAssocID="{B1D174C6-01F3-4C6C-812C-2972FD0951F8}" presName="textRect" presStyleLbl="revTx" presStyleIdx="0" presStyleCnt="3" custLinFactY="-42857" custLinFactNeighborX="-1264" custLinFactNeighborY="-100000">
        <dgm:presLayoutVars>
          <dgm:bulletEnabled val="1"/>
        </dgm:presLayoutVars>
      </dgm:prSet>
      <dgm:spPr/>
    </dgm:pt>
    <dgm:pt modelId="{E83B0940-397A-43C2-8563-6471EFC0C1B2}" type="pres">
      <dgm:prSet presAssocID="{89BFA609-351E-4486-A0BB-BD9AF7F660F4}" presName="sibTrans" presStyleLbl="sibTrans2D1" presStyleIdx="0" presStyleCnt="0"/>
      <dgm:spPr/>
    </dgm:pt>
    <dgm:pt modelId="{71633B78-EE00-4680-9C55-AAC05B3BFF83}" type="pres">
      <dgm:prSet presAssocID="{9DABF27F-D637-4130-AD22-079BC77D89FC}" presName="compNode" presStyleCnt="0"/>
      <dgm:spPr/>
    </dgm:pt>
    <dgm:pt modelId="{2B5B3A89-915A-4B3E-B313-64CABE1F6618}" type="pres">
      <dgm:prSet presAssocID="{9DABF27F-D637-4130-AD22-079BC77D89FC}" presName="pictRect" presStyleLbl="node1" presStyleIdx="1" presStyleCnt="3"/>
      <dgm:spPr>
        <a:solidFill>
          <a:srgbClr val="FF0000"/>
        </a:solidFill>
      </dgm:spPr>
    </dgm:pt>
    <dgm:pt modelId="{4DCF68AD-2216-4925-A83C-80F2EB9B2DE5}" type="pres">
      <dgm:prSet presAssocID="{9DABF27F-D637-4130-AD22-079BC77D89FC}" presName="textRect" presStyleLbl="revTx" presStyleIdx="1" presStyleCnt="3" custLinFactY="-65192" custLinFactNeighborX="-371" custLinFactNeighborY="-100000">
        <dgm:presLayoutVars>
          <dgm:bulletEnabled val="1"/>
        </dgm:presLayoutVars>
      </dgm:prSet>
      <dgm:spPr/>
    </dgm:pt>
    <dgm:pt modelId="{8C1F2DB7-1670-4CFF-A74A-5B40AFC1EF18}" type="pres">
      <dgm:prSet presAssocID="{8723CFEA-CDF1-4484-BA43-F7CB84D2FFB0}" presName="sibTrans" presStyleLbl="sibTrans2D1" presStyleIdx="0" presStyleCnt="0"/>
      <dgm:spPr/>
    </dgm:pt>
    <dgm:pt modelId="{E3872F9D-8156-4E75-9CCC-5E409C717F4A}" type="pres">
      <dgm:prSet presAssocID="{9937D0A7-D958-46B5-A28D-6247A718B4E7}" presName="compNode" presStyleCnt="0"/>
      <dgm:spPr/>
    </dgm:pt>
    <dgm:pt modelId="{6A971E32-A033-454A-82BB-42391397EA5E}" type="pres">
      <dgm:prSet presAssocID="{9937D0A7-D958-46B5-A28D-6247A718B4E7}" presName="pictRect" presStyleLbl="node1" presStyleIdx="2" presStyleCnt="3"/>
      <dgm:spPr>
        <a:solidFill>
          <a:srgbClr val="FF0000"/>
        </a:solidFill>
      </dgm:spPr>
    </dgm:pt>
    <dgm:pt modelId="{37F51CFF-88A0-4E56-9CD2-DF3325D54BCD}" type="pres">
      <dgm:prSet presAssocID="{9937D0A7-D958-46B5-A28D-6247A718B4E7}" presName="textRect" presStyleLbl="revTx" presStyleIdx="2" presStyleCnt="3" custLinFactY="-67829" custLinFactNeighborX="-1766" custLinFactNeighborY="-100000">
        <dgm:presLayoutVars>
          <dgm:bulletEnabled val="1"/>
        </dgm:presLayoutVars>
      </dgm:prSet>
      <dgm:spPr/>
    </dgm:pt>
  </dgm:ptLst>
  <dgm:cxnLst>
    <dgm:cxn modelId="{26E2A804-3E99-453B-9248-F301192FC468}" type="presOf" srcId="{08122A33-BAC8-4633-B237-CDD7B8F2F920}" destId="{0FB68968-E8AD-4DFA-AE9E-1D953BCF5C25}" srcOrd="0" destOrd="0" presId="urn:microsoft.com/office/officeart/2005/8/layout/pList1"/>
    <dgm:cxn modelId="{30146706-160E-4147-ABD5-D9299F6A85F9}" type="presOf" srcId="{9937D0A7-D958-46B5-A28D-6247A718B4E7}" destId="{37F51CFF-88A0-4E56-9CD2-DF3325D54BCD}" srcOrd="0" destOrd="0" presId="urn:microsoft.com/office/officeart/2005/8/layout/pList1"/>
    <dgm:cxn modelId="{0A23B62D-59C2-42E6-8446-4CFC7CC11D9C}" type="presOf" srcId="{8723CFEA-CDF1-4484-BA43-F7CB84D2FFB0}" destId="{8C1F2DB7-1670-4CFF-A74A-5B40AFC1EF18}" srcOrd="0" destOrd="0" presId="urn:microsoft.com/office/officeart/2005/8/layout/pList1"/>
    <dgm:cxn modelId="{961EFE49-A5F6-459A-86C1-FDB565A4B57B}" type="presOf" srcId="{B1D174C6-01F3-4C6C-812C-2972FD0951F8}" destId="{D21DA040-43A0-4BD3-93F8-79112D877A45}" srcOrd="0" destOrd="0" presId="urn:microsoft.com/office/officeart/2005/8/layout/pList1"/>
    <dgm:cxn modelId="{83F11D79-9900-4DF7-9DF0-5E48609A89F6}" srcId="{08122A33-BAC8-4633-B237-CDD7B8F2F920}" destId="{9937D0A7-D958-46B5-A28D-6247A718B4E7}" srcOrd="2" destOrd="0" parTransId="{8794029B-04DF-47CA-94C4-1B112D68FFBC}" sibTransId="{A0BD730E-82A1-403F-86E9-C230A67FB454}"/>
    <dgm:cxn modelId="{A659507D-54A8-4121-8CCB-01D236AD8991}" type="presOf" srcId="{9DABF27F-D637-4130-AD22-079BC77D89FC}" destId="{4DCF68AD-2216-4925-A83C-80F2EB9B2DE5}" srcOrd="0" destOrd="0" presId="urn:microsoft.com/office/officeart/2005/8/layout/pList1"/>
    <dgm:cxn modelId="{4980EABB-7577-4601-97D4-EA6CACC54B67}" type="presOf" srcId="{89BFA609-351E-4486-A0BB-BD9AF7F660F4}" destId="{E83B0940-397A-43C2-8563-6471EFC0C1B2}" srcOrd="0" destOrd="0" presId="urn:microsoft.com/office/officeart/2005/8/layout/pList1"/>
    <dgm:cxn modelId="{1F7708EA-2F47-47C4-864E-D768E18944CB}" srcId="{08122A33-BAC8-4633-B237-CDD7B8F2F920}" destId="{B1D174C6-01F3-4C6C-812C-2972FD0951F8}" srcOrd="0" destOrd="0" parTransId="{14AF0998-2DAD-4219-BA52-76DAF9A793D7}" sibTransId="{89BFA609-351E-4486-A0BB-BD9AF7F660F4}"/>
    <dgm:cxn modelId="{56DCEFED-386E-4269-82E3-50C0966D5CA2}" srcId="{08122A33-BAC8-4633-B237-CDD7B8F2F920}" destId="{9DABF27F-D637-4130-AD22-079BC77D89FC}" srcOrd="1" destOrd="0" parTransId="{AF29227E-6B95-405E-A97A-109D7767FA4B}" sibTransId="{8723CFEA-CDF1-4484-BA43-F7CB84D2FFB0}"/>
    <dgm:cxn modelId="{37B69F7A-566B-46B2-8B73-1EFF6ED3472A}" type="presParOf" srcId="{0FB68968-E8AD-4DFA-AE9E-1D953BCF5C25}" destId="{27EFE2CA-841B-4166-82FA-9ACD0F554447}" srcOrd="0" destOrd="0" presId="urn:microsoft.com/office/officeart/2005/8/layout/pList1"/>
    <dgm:cxn modelId="{993743DE-A6FB-4D64-BDC7-4C87C07D39EF}" type="presParOf" srcId="{27EFE2CA-841B-4166-82FA-9ACD0F554447}" destId="{34E16E20-2C1C-48CF-A3E3-724B00807360}" srcOrd="0" destOrd="0" presId="urn:microsoft.com/office/officeart/2005/8/layout/pList1"/>
    <dgm:cxn modelId="{49367DFD-8979-49AC-AFBA-5F41420FAAAC}" type="presParOf" srcId="{27EFE2CA-841B-4166-82FA-9ACD0F554447}" destId="{D21DA040-43A0-4BD3-93F8-79112D877A45}" srcOrd="1" destOrd="0" presId="urn:microsoft.com/office/officeart/2005/8/layout/pList1"/>
    <dgm:cxn modelId="{A69B3AAC-1545-4141-A633-84552ED19E33}" type="presParOf" srcId="{0FB68968-E8AD-4DFA-AE9E-1D953BCF5C25}" destId="{E83B0940-397A-43C2-8563-6471EFC0C1B2}" srcOrd="1" destOrd="0" presId="urn:microsoft.com/office/officeart/2005/8/layout/pList1"/>
    <dgm:cxn modelId="{FCD37ACA-7943-4655-B195-134410D19B98}" type="presParOf" srcId="{0FB68968-E8AD-4DFA-AE9E-1D953BCF5C25}" destId="{71633B78-EE00-4680-9C55-AAC05B3BFF83}" srcOrd="2" destOrd="0" presId="urn:microsoft.com/office/officeart/2005/8/layout/pList1"/>
    <dgm:cxn modelId="{F05ACC3E-E6DA-4D58-9A5C-2E5304CDD2CE}" type="presParOf" srcId="{71633B78-EE00-4680-9C55-AAC05B3BFF83}" destId="{2B5B3A89-915A-4B3E-B313-64CABE1F6618}" srcOrd="0" destOrd="0" presId="urn:microsoft.com/office/officeart/2005/8/layout/pList1"/>
    <dgm:cxn modelId="{E60903DE-DA04-4A14-B410-857863693077}" type="presParOf" srcId="{71633B78-EE00-4680-9C55-AAC05B3BFF83}" destId="{4DCF68AD-2216-4925-A83C-80F2EB9B2DE5}" srcOrd="1" destOrd="0" presId="urn:microsoft.com/office/officeart/2005/8/layout/pList1"/>
    <dgm:cxn modelId="{E2A853F6-E502-4F79-8D1B-75D6664F99D8}" type="presParOf" srcId="{0FB68968-E8AD-4DFA-AE9E-1D953BCF5C25}" destId="{8C1F2DB7-1670-4CFF-A74A-5B40AFC1EF18}" srcOrd="3" destOrd="0" presId="urn:microsoft.com/office/officeart/2005/8/layout/pList1"/>
    <dgm:cxn modelId="{859DB0A4-5DF9-4548-919F-C87026325FD9}" type="presParOf" srcId="{0FB68968-E8AD-4DFA-AE9E-1D953BCF5C25}" destId="{E3872F9D-8156-4E75-9CCC-5E409C717F4A}" srcOrd="4" destOrd="0" presId="urn:microsoft.com/office/officeart/2005/8/layout/pList1"/>
    <dgm:cxn modelId="{AA3D3766-5824-4FE8-B6F1-55B97269365B}" type="presParOf" srcId="{E3872F9D-8156-4E75-9CCC-5E409C717F4A}" destId="{6A971E32-A033-454A-82BB-42391397EA5E}" srcOrd="0" destOrd="0" presId="urn:microsoft.com/office/officeart/2005/8/layout/pList1"/>
    <dgm:cxn modelId="{30E49A4E-3CC7-4630-A381-30D0B217C3EC}" type="presParOf" srcId="{E3872F9D-8156-4E75-9CCC-5E409C717F4A}" destId="{37F51CFF-88A0-4E56-9CD2-DF3325D54B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16E20-2C1C-48CF-A3E3-724B00807360}">
      <dsp:nvSpPr>
        <dsp:cNvPr id="0" name=""/>
        <dsp:cNvSpPr/>
      </dsp:nvSpPr>
      <dsp:spPr>
        <a:xfrm>
          <a:off x="0" y="1052214"/>
          <a:ext cx="3198104" cy="2203494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DA040-43A0-4BD3-93F8-79112D877A45}">
      <dsp:nvSpPr>
        <dsp:cNvPr id="0" name=""/>
        <dsp:cNvSpPr/>
      </dsp:nvSpPr>
      <dsp:spPr>
        <a:xfrm>
          <a:off x="0" y="1560715"/>
          <a:ext cx="3198104" cy="118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bg1"/>
              </a:solidFill>
            </a:rPr>
            <a:t>Yes, in the sense neurodivergent employees aren’t excluded </a:t>
          </a:r>
        </a:p>
      </dsp:txBody>
      <dsp:txXfrm>
        <a:off x="0" y="1560715"/>
        <a:ext cx="3198104" cy="1186496"/>
      </dsp:txXfrm>
    </dsp:sp>
    <dsp:sp modelId="{2B5B3A89-915A-4B3E-B313-64CABE1F6618}">
      <dsp:nvSpPr>
        <dsp:cNvPr id="0" name=""/>
        <dsp:cNvSpPr/>
      </dsp:nvSpPr>
      <dsp:spPr>
        <a:xfrm>
          <a:off x="3520065" y="1052214"/>
          <a:ext cx="3198104" cy="2203494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F68AD-2216-4925-A83C-80F2EB9B2DE5}">
      <dsp:nvSpPr>
        <dsp:cNvPr id="0" name=""/>
        <dsp:cNvSpPr/>
      </dsp:nvSpPr>
      <dsp:spPr>
        <a:xfrm>
          <a:off x="3508200" y="1295711"/>
          <a:ext cx="3198104" cy="118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n-GB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600" b="1" kern="1200" dirty="0">
              <a:solidFill>
                <a:schemeClr val="bg1"/>
              </a:solidFill>
            </a:rPr>
            <a:t>No, in the sense you can’t compel it but could request it as a reasonable adjustment </a:t>
          </a:r>
        </a:p>
      </dsp:txBody>
      <dsp:txXfrm>
        <a:off x="3508200" y="1295711"/>
        <a:ext cx="3198104" cy="1186496"/>
      </dsp:txXfrm>
    </dsp:sp>
    <dsp:sp modelId="{6A971E32-A033-454A-82BB-42391397EA5E}">
      <dsp:nvSpPr>
        <dsp:cNvPr id="0" name=""/>
        <dsp:cNvSpPr/>
      </dsp:nvSpPr>
      <dsp:spPr>
        <a:xfrm>
          <a:off x="7038115" y="1052214"/>
          <a:ext cx="3198104" cy="2203494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51CFF-88A0-4E56-9CD2-DF3325D54BCD}">
      <dsp:nvSpPr>
        <dsp:cNvPr id="0" name=""/>
        <dsp:cNvSpPr/>
      </dsp:nvSpPr>
      <dsp:spPr>
        <a:xfrm>
          <a:off x="6981636" y="1264423"/>
          <a:ext cx="3198104" cy="118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endParaRPr lang="en-GB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300" b="1" kern="1200" dirty="0">
              <a:solidFill>
                <a:schemeClr val="bg1"/>
              </a:solidFill>
            </a:rPr>
            <a:t>You have the right to ask for mediation but no right to be offered it because the employer must consider it is reasonable and the parties must agree to mediate </a:t>
          </a:r>
        </a:p>
      </dsp:txBody>
      <dsp:txXfrm>
        <a:off x="6981636" y="1264423"/>
        <a:ext cx="3198104" cy="1186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C3BE-EB7F-484B-8BDE-99E981FD504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DD147-6104-47D3-A316-D71F7A63FE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3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partnershipforum.org/articles/reasonable-adjustments-neurodivergent-staf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dadyslexia.org.uk/advice/employers/creating-a-dyslexia-friendly-workplace/dyslexia-friendly-style-guide" TargetMode="External"/><Relationship Id="rId5" Type="http://schemas.openxmlformats.org/officeDocument/2006/relationships/hyperlink" Target="https://www.acas.org.uk/reasonable-adjustments/adjustments-for-neurodiversity" TargetMode="External"/><Relationship Id="rId4" Type="http://schemas.openxmlformats.org/officeDocument/2006/relationships/hyperlink" Target="https://newgladecounselling.co.uk/2023/06/02/accommodations-and-reasonable-adjustments-for-neurodivergence-creating-an-inclusive-workplac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DD147-6104-47D3-A316-D71F7A63FE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5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2F8A-8079-5A91-502B-513747345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F7E48-6C71-C69C-7794-31DDA8E38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7C7B-F899-58FC-644B-60E8CB334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FC5C8-D969-4F6B-7B9D-BE265CF6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B7596-62B1-0875-16A8-417F7CFB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1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3262-E8DC-A2FB-B52C-012985E2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83797-2D5F-54E6-5D40-B4EEA4B26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5F76D-4334-61FF-8352-B7802235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7CA10-4C7F-269E-F9B0-9E4D57A2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0790E-0B07-B316-C1C7-51EBB5D8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0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0E20A-3468-044C-BD80-FB7027067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4F5F0-4149-C620-C9EE-5E8D93C96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45BFF-B62A-1790-B938-00635AEF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D3090-3823-302C-18A5-4AB0C882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466B-4F70-CE10-263E-4EE4AEAF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5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229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70901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C86D-C4CA-8A78-1E14-31FA2303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EC11-E0EE-A618-4F3C-6410E34FB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A29D0-FCFF-F958-9065-C42F2F6B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F68EF-DE48-85DE-B1CA-5A7E1ED4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1BDF-C87D-9C4A-5F78-B6891463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36304-B58D-84EF-492F-63B0E94F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A1A6D-3880-8D47-0372-E91C80EF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180B2-7612-C1B1-F835-0E940F5B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E76ED-9B47-6EBA-B296-3AAEACFB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9FCF-C264-DC53-DEC4-CC2318C2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2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E052-DB04-9E93-02FF-33634C89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840F4-9CED-C648-5FC9-7658BCD19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81E3A-5E11-5328-B63F-DA4478E08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1147B-F8D2-8E9E-EA24-47E2FBD7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2A6A-8410-AF33-6CD5-253FFD45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8D6C7-263D-FAFA-F7D7-6144F464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0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3D62-4C35-9338-2076-25251C70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D9193-D15C-2BA2-2441-D35C8FC49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163D2-C2AC-A323-5A82-464BF96B6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62C04-B70E-A20E-A6BD-4529A9022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061DE-BB3B-C3EA-5E11-B58421AD4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6A6EAE-0D60-4297-3CFB-07E2E2E1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CE1D28-B0E1-2493-7095-E128CA54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CF59A-B9F7-299D-CCC9-B9A029B7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3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E187-D33A-38FD-5526-378103FA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C74DC-716A-FC62-EDEB-78803194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9BC22-C597-4E61-ADF9-BA79CD5E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82633-9625-CA11-B1DA-3129D92E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57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1EE36-0521-5199-1158-B37D4E40F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E9D0E-985C-8DE0-099C-EEAC889A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900B3-6AE8-8D41-B2ED-A7766BA8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27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90A3-9DC5-3DAD-0EC0-067BCCF1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EF75-6767-E587-A15E-4B645D1F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FDAA9-0F88-5E72-D747-0D51DEF8F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DA641-DA8A-D7D1-DB05-0382E4B6C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FA515-84CE-B410-2497-393C9694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03B1-CFBE-2E08-068F-D6C2A66C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6EFB-0577-F67B-78B7-FA2621D7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1DBEB-33D8-6006-8A68-83EF523F7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0878D-5D66-AC6B-C66B-BE505E96C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ED9F2-99A7-149E-D083-65EA5178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36638-0C3B-0AC6-8AD6-E092B597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AD9AF-F250-C1E1-9CA5-8C4857CC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8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AC030-1D8F-3722-0635-491C390A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3431B-E377-AA5B-B7A4-5BD3BEC04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B19D8-167C-633D-D84B-65146E753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1D91F-3B9F-4FD0-A3A2-94981DB93ED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9F19A-76AC-BD96-E48B-FA96DF612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1A5CE-47D2-8B48-AE0D-A903FA217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085454-05AA-4141-A13E-397838E7C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5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ersonstrathern.co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C1722-6EC1-DF00-7633-014B16297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mmunity Case Study">
            <a:extLst>
              <a:ext uri="{FF2B5EF4-FFF2-40B4-BE49-F238E27FC236}">
                <a16:creationId xmlns:a16="http://schemas.microsoft.com/office/drawing/2014/main" id="{935C2CBD-4025-B80E-F45D-3D7EFBE5F1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Community Case Study</a:t>
            </a:r>
          </a:p>
        </p:txBody>
      </p:sp>
      <p:sp>
        <p:nvSpPr>
          <p:cNvPr id="156" name="First Level Complexities">
            <a:extLst>
              <a:ext uri="{FF2B5EF4-FFF2-40B4-BE49-F238E27FC236}">
                <a16:creationId xmlns:a16="http://schemas.microsoft.com/office/drawing/2014/main" id="{AB35152E-5749-FE99-4B99-D477CE5889F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92500" lnSpcReduction="10000"/>
          </a:bodyPr>
          <a:lstStyle/>
          <a:p>
            <a:r>
              <a:rPr dirty="0"/>
              <a:t>First Level Complexities</a:t>
            </a:r>
          </a:p>
        </p:txBody>
      </p:sp>
      <p:sp>
        <p:nvSpPr>
          <p:cNvPr id="157" name="Slide bullet text">
            <a:extLst>
              <a:ext uri="{FF2B5EF4-FFF2-40B4-BE49-F238E27FC236}">
                <a16:creationId xmlns:a16="http://schemas.microsoft.com/office/drawing/2014/main" id="{B41797C6-5056-340F-12EF-647E81865D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555" y="2268442"/>
            <a:ext cx="10985501" cy="412800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" name="Picture 2" descr="A light bulb with a colorful brain inside&#10;&#10;AI-generated content may be incorrect.">
            <a:extLst>
              <a:ext uri="{FF2B5EF4-FFF2-40B4-BE49-F238E27FC236}">
                <a16:creationId xmlns:a16="http://schemas.microsoft.com/office/drawing/2014/main" id="{6EBEA750-55BD-7957-AD88-AAD671ED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9"/>
            <a:ext cx="12192000" cy="70174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E7A98-BEB9-BD14-ED30-5EF9485BDA4C}"/>
              </a:ext>
            </a:extLst>
          </p:cNvPr>
          <p:cNvSpPr txBox="1"/>
          <p:nvPr/>
        </p:nvSpPr>
        <p:spPr>
          <a:xfrm>
            <a:off x="0" y="372070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Dawn Dickson, Partner </a:t>
            </a:r>
          </a:p>
          <a:p>
            <a:r>
              <a:rPr lang="en-GB" sz="1800" dirty="0">
                <a:solidFill>
                  <a:schemeClr val="bg1"/>
                </a:solidFill>
              </a:rPr>
              <a:t>Jemma Forrest, Senior Associate </a:t>
            </a:r>
          </a:p>
        </p:txBody>
      </p:sp>
    </p:spTree>
    <p:extLst>
      <p:ext uri="{BB962C8B-B14F-4D97-AF65-F5344CB8AC3E}">
        <p14:creationId xmlns:p14="http://schemas.microsoft.com/office/powerpoint/2010/main" val="296775726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1DA46-0414-2178-5ADC-02EA84933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>
            <a:extLst>
              <a:ext uri="{FF2B5EF4-FFF2-40B4-BE49-F238E27FC236}">
                <a16:creationId xmlns:a16="http://schemas.microsoft.com/office/drawing/2014/main" id="{0E7AFD17-0A33-E816-E0BB-69374E664C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0" i="0" u="none" strike="noStrike" baseline="0" dirty="0">
                <a:solidFill>
                  <a:srgbClr val="000000"/>
                </a:solidFill>
              </a:rPr>
              <a:t>At Anderson Strathern, our mediators understand the emotional toll that a dispute can have on individuals and how this can affect productivity within a business. </a:t>
            </a:r>
          </a:p>
          <a:p>
            <a:r>
              <a:rPr lang="en-GB" b="0" i="0" u="none" strike="noStrike" baseline="0" dirty="0">
                <a:solidFill>
                  <a:srgbClr val="000000"/>
                </a:solidFill>
              </a:rPr>
              <a:t>Our mediators offer their skills of endurance, commercial awareness, and emotional intelligence to help you remain empowered and supported through-out the mediation process.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B7688-D2A4-4474-4A7A-5A848567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AE2211D-95F1-A4E0-0AB0-1938F74BC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AS Mediation Services </a:t>
            </a:r>
          </a:p>
        </p:txBody>
      </p:sp>
    </p:spTree>
    <p:extLst>
      <p:ext uri="{BB962C8B-B14F-4D97-AF65-F5344CB8AC3E}">
        <p14:creationId xmlns:p14="http://schemas.microsoft.com/office/powerpoint/2010/main" val="23956049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80B76-C38C-552E-B69A-0160ED43A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13FAF-D111-B487-A20F-04A2DB9A4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8C731E5-E651-3F18-41DF-38F3D05D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Contact Details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52C18E2-2522-4ED5-EE98-AE8B96A12133}"/>
              </a:ext>
            </a:extLst>
          </p:cNvPr>
          <p:cNvSpPr txBox="1">
            <a:spLocks/>
          </p:cNvSpPr>
          <p:nvPr/>
        </p:nvSpPr>
        <p:spPr>
          <a:xfrm>
            <a:off x="838200" y="1690687"/>
            <a:ext cx="10515600" cy="2736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hlinkClick r:id="rId3"/>
              </a:rPr>
              <a:t>Welcome to Anderson Strathern - Leading Scottish Law Firm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dawn.dickson@andersonstrathern.co.uk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jemma.forrest@andersonstrathern.co.uk</a:t>
            </a:r>
          </a:p>
        </p:txBody>
      </p:sp>
    </p:spTree>
    <p:extLst>
      <p:ext uri="{BB962C8B-B14F-4D97-AF65-F5344CB8AC3E}">
        <p14:creationId xmlns:p14="http://schemas.microsoft.com/office/powerpoint/2010/main" val="30678893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C16A9-D6D2-BCDF-94FD-99439490F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3FFBB7-AA0C-F75F-FC62-724CEC42D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EA05D6-9A0D-90F6-2C4C-54A8F25CCF4B}"/>
              </a:ext>
            </a:extLst>
          </p:cNvPr>
          <p:cNvSpPr txBox="1">
            <a:spLocks/>
          </p:cNvSpPr>
          <p:nvPr/>
        </p:nvSpPr>
        <p:spPr>
          <a:xfrm>
            <a:off x="464611" y="1541724"/>
            <a:ext cx="11356445" cy="2998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As a </a:t>
            </a:r>
            <a:r>
              <a:rPr lang="en-GB" sz="5400" b="1" dirty="0">
                <a:solidFill>
                  <a:srgbClr val="FF0000"/>
                </a:solidFill>
                <a:effectLst/>
                <a:ea typeface="Aptos" panose="020B0004020202020204" pitchFamily="34" charset="0"/>
              </a:rPr>
              <a:t>neurodivergent</a:t>
            </a:r>
            <a:r>
              <a:rPr lang="en-GB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employee, </a:t>
            </a:r>
          </a:p>
          <a:p>
            <a:pPr algn="ctr"/>
            <a:r>
              <a:rPr lang="en-GB" sz="5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I have the right to mediate?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762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E0554-CFC9-0596-447C-4B9E521E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B49E95-5F21-58C9-B777-705AD9D2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Your Speakers </a:t>
            </a:r>
          </a:p>
        </p:txBody>
      </p:sp>
      <p:pic>
        <p:nvPicPr>
          <p:cNvPr id="6" name="Content Placeholder 6" descr="A person in a red dress&#10;&#10;AI-generated content may be incorrect.">
            <a:extLst>
              <a:ext uri="{FF2B5EF4-FFF2-40B4-BE49-F238E27FC236}">
                <a16:creationId xmlns:a16="http://schemas.microsoft.com/office/drawing/2014/main" id="{7A2CBEAA-7E10-A152-0E4F-85C5C2B10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043"/>
          <a:stretch/>
        </p:blipFill>
        <p:spPr>
          <a:xfrm>
            <a:off x="909615" y="1316432"/>
            <a:ext cx="3445718" cy="278958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A4AA69-ABEA-BCC6-E476-D802E5D49E30}"/>
              </a:ext>
            </a:extLst>
          </p:cNvPr>
          <p:cNvSpPr txBox="1"/>
          <p:nvPr/>
        </p:nvSpPr>
        <p:spPr>
          <a:xfrm>
            <a:off x="909616" y="4146118"/>
            <a:ext cx="3927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Dawn Dickson, Partner</a:t>
            </a:r>
          </a:p>
          <a:p>
            <a:pPr>
              <a:buNone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Dawn is an accredited mediator and has been an employment lawyer for almost 25 years. Dawn sees mediation as key to protecting employee well being and allowing a speedy resolution in times of dispute.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8" name="Content Placeholder 8" descr="A person with blonde hair wearing a black jacket&#10;&#10;AI-generated content may be incorrect.">
            <a:extLst>
              <a:ext uri="{FF2B5EF4-FFF2-40B4-BE49-F238E27FC236}">
                <a16:creationId xmlns:a16="http://schemas.microsoft.com/office/drawing/2014/main" id="{9EB04B58-1925-2133-3D3B-D13FDB3C5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043"/>
          <a:stretch/>
        </p:blipFill>
        <p:spPr>
          <a:xfrm>
            <a:off x="5818373" y="1316432"/>
            <a:ext cx="3445719" cy="278958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40EE86-F118-71F7-FBD7-0E496F13129F}"/>
              </a:ext>
            </a:extLst>
          </p:cNvPr>
          <p:cNvSpPr txBox="1"/>
          <p:nvPr/>
        </p:nvSpPr>
        <p:spPr>
          <a:xfrm>
            <a:off x="5818372" y="4173864"/>
            <a:ext cx="392756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Jemma Forrest, Senior Associate</a:t>
            </a:r>
          </a:p>
          <a:p>
            <a:pPr>
              <a:buNone/>
            </a:pPr>
            <a:r>
              <a:rPr lang="en-GB" sz="1600" dirty="0">
                <a:effectLst/>
                <a:ea typeface="Times New Roman" panose="02020603050405020304" pitchFamily="18" charset="0"/>
              </a:rPr>
              <a:t>Jemma is an accredited mediator and has experience mediating employment disputes and other civil disputes. She has a keen </a:t>
            </a:r>
            <a:r>
              <a:rPr lang="en-GB" dirty="0"/>
              <a:t>interest</a:t>
            </a:r>
            <a:r>
              <a:rPr lang="en-GB" sz="1600" dirty="0">
                <a:effectLst/>
                <a:ea typeface="Times New Roman" panose="02020603050405020304" pitchFamily="18" charset="0"/>
              </a:rPr>
              <a:t> in this form of dispute resolution as she has firsthand insight into the benefit for clients. She is also an employment lawyer accredited by the Law Society of Scotland as a specialist.</a:t>
            </a:r>
          </a:p>
        </p:txBody>
      </p:sp>
    </p:spTree>
    <p:extLst>
      <p:ext uri="{BB962C8B-B14F-4D97-AF65-F5344CB8AC3E}">
        <p14:creationId xmlns:p14="http://schemas.microsoft.com/office/powerpoint/2010/main" val="34466030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46FF7-8083-B4F3-AEB5-C75BB18AA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5309C3-FF65-E549-9F32-2C3BFB20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F473445-AEF6-5BCB-B28C-9C26D2B1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56" y="2450774"/>
            <a:ext cx="11147288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Employee Rights under the Equality Act 2010</a:t>
            </a:r>
          </a:p>
        </p:txBody>
      </p:sp>
    </p:spTree>
    <p:extLst>
      <p:ext uri="{BB962C8B-B14F-4D97-AF65-F5344CB8AC3E}">
        <p14:creationId xmlns:p14="http://schemas.microsoft.com/office/powerpoint/2010/main" val="30214035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CD8DE-610C-EB64-6D0A-6197D835B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>
            <a:extLst>
              <a:ext uri="{FF2B5EF4-FFF2-40B4-BE49-F238E27FC236}">
                <a16:creationId xmlns:a16="http://schemas.microsoft.com/office/drawing/2014/main" id="{485A1027-1B73-E82B-B1AB-894240F253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i="0" dirty="0">
                <a:solidFill>
                  <a:srgbClr val="111111"/>
                </a:solidFill>
                <a:effectLst/>
              </a:rPr>
              <a:t>A </a:t>
            </a:r>
            <a:r>
              <a:rPr lang="en-GB" sz="4000" b="1" i="0" dirty="0">
                <a:solidFill>
                  <a:srgbClr val="111111"/>
                </a:solidFill>
                <a:effectLst/>
              </a:rPr>
              <a:t>physical or mental impairment </a:t>
            </a:r>
            <a:r>
              <a:rPr lang="en-GB" sz="4000" i="0" dirty="0">
                <a:solidFill>
                  <a:srgbClr val="111111"/>
                </a:solidFill>
                <a:effectLst/>
              </a:rPr>
              <a:t>that has a substantial and long-term adverse effect on their ability to perform normal day-to-day activities.</a:t>
            </a:r>
          </a:p>
          <a:p>
            <a:r>
              <a:rPr lang="en-GB" sz="4000" dirty="0">
                <a:solidFill>
                  <a:srgbClr val="111111"/>
                </a:solidFill>
              </a:rPr>
              <a:t>Can this include a</a:t>
            </a:r>
            <a:r>
              <a:rPr lang="en-GB" sz="4000" dirty="0">
                <a:effectLst/>
                <a:ea typeface="Times New Roman" panose="02020603050405020304" pitchFamily="18" charset="0"/>
              </a:rPr>
              <a:t> neurodivergent employee? </a:t>
            </a:r>
            <a:endParaRPr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E3F40-73DF-AE50-2385-41F48D62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4AA67FD-49B8-990D-C907-D15FCEA99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Definition of a Disabled Person under s6 of the Equality Act 2010 </a:t>
            </a:r>
          </a:p>
        </p:txBody>
      </p:sp>
    </p:spTree>
    <p:extLst>
      <p:ext uri="{BB962C8B-B14F-4D97-AF65-F5344CB8AC3E}">
        <p14:creationId xmlns:p14="http://schemas.microsoft.com/office/powerpoint/2010/main" val="22637981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2A958-6677-C71B-1F19-0BE1DCB98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>
            <a:extLst>
              <a:ext uri="{FF2B5EF4-FFF2-40B4-BE49-F238E27FC236}">
                <a16:creationId xmlns:a16="http://schemas.microsoft.com/office/drawing/2014/main" id="{994C0F33-A94D-AD41-99E6-85C598A0B9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dirty="0"/>
              <a:t>Duty to make reasonable adjustments </a:t>
            </a:r>
          </a:p>
          <a:p>
            <a:pPr lvl="1"/>
            <a:r>
              <a:rPr lang="en-GB" sz="3200" b="0" i="0" dirty="0">
                <a:solidFill>
                  <a:srgbClr val="0B0C0C"/>
                </a:solidFill>
                <a:effectLst/>
              </a:rPr>
              <a:t>To avoid </a:t>
            </a:r>
            <a:r>
              <a:rPr lang="en-GB" sz="3200" dirty="0">
                <a:solidFill>
                  <a:srgbClr val="0B0C0C"/>
                </a:solidFill>
              </a:rPr>
              <a:t>a disabled person </a:t>
            </a:r>
            <a:r>
              <a:rPr lang="en-GB" sz="3200" b="0" i="0" dirty="0">
                <a:solidFill>
                  <a:srgbClr val="0B0C0C"/>
                </a:solidFill>
                <a:effectLst/>
              </a:rPr>
              <a:t>being put at a disadvantage compared to a non-disabled person in the workplace.</a:t>
            </a:r>
          </a:p>
          <a:p>
            <a:r>
              <a:rPr lang="en-GB" sz="3200" dirty="0">
                <a:solidFill>
                  <a:srgbClr val="0B0C0C"/>
                </a:solidFill>
              </a:rPr>
              <a:t>Examples:</a:t>
            </a:r>
          </a:p>
          <a:p>
            <a:pPr lvl="1"/>
            <a:r>
              <a:rPr lang="en-GB" sz="3200" dirty="0">
                <a:solidFill>
                  <a:srgbClr val="0B0C0C"/>
                </a:solidFill>
              </a:rPr>
              <a:t>Adjusted working hours </a:t>
            </a:r>
          </a:p>
          <a:p>
            <a:pPr lvl="1"/>
            <a:r>
              <a:rPr lang="en-GB" sz="3200" dirty="0">
                <a:solidFill>
                  <a:srgbClr val="0B0C0C"/>
                </a:solidFill>
              </a:rPr>
              <a:t>Equipment to help do the job</a:t>
            </a:r>
          </a:p>
          <a:p>
            <a:pPr lvl="1"/>
            <a:r>
              <a:rPr lang="en-GB" sz="3200" dirty="0">
                <a:solidFill>
                  <a:srgbClr val="0B0C0C"/>
                </a:solidFill>
              </a:rPr>
              <a:t>An </a:t>
            </a:r>
            <a:r>
              <a:rPr lang="en-GB" sz="3200" dirty="0" err="1">
                <a:solidFill>
                  <a:srgbClr val="0B0C0C"/>
                </a:solidFill>
              </a:rPr>
              <a:t>auxillary</a:t>
            </a:r>
            <a:r>
              <a:rPr lang="en-GB" sz="3200" dirty="0">
                <a:solidFill>
                  <a:srgbClr val="0B0C0C"/>
                </a:solidFill>
              </a:rPr>
              <a:t> aid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0845FE-9BE7-A927-17F0-CFCCBF52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8583873-C23A-2D90-53EC-72135E3D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Rights for Disabled People under the Equality Act 2010 </a:t>
            </a:r>
          </a:p>
        </p:txBody>
      </p:sp>
    </p:spTree>
    <p:extLst>
      <p:ext uri="{BB962C8B-B14F-4D97-AF65-F5344CB8AC3E}">
        <p14:creationId xmlns:p14="http://schemas.microsoft.com/office/powerpoint/2010/main" val="41504575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2D27C-39CD-8B94-64C1-4F90FE6C2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A601B7-0F2C-4CE5-B9FF-7F6A49534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4B28A82-3CCA-9F67-9682-C9EE5F25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Do you have the right to mediate as a </a:t>
            </a:r>
            <a:r>
              <a:rPr lang="en-GB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neurodivergent employee? 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6D9E4E7-6035-4C7E-F185-4B8E3CFE8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835842"/>
              </p:ext>
            </p:extLst>
          </p:nvPr>
        </p:nvGraphicFramePr>
        <p:xfrm>
          <a:off x="838200" y="1363579"/>
          <a:ext cx="10238236" cy="5494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53662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4A062-B685-6DEE-EA17-B401A4B31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>
            <a:extLst>
              <a:ext uri="{FF2B5EF4-FFF2-40B4-BE49-F238E27FC236}">
                <a16:creationId xmlns:a16="http://schemas.microsoft.com/office/drawing/2014/main" id="{E7DA3BB3-94CB-2549-5C90-328D3C6974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400" dirty="0"/>
              <a:t>Access to mediation</a:t>
            </a:r>
          </a:p>
          <a:p>
            <a:r>
              <a:rPr lang="en-GB" sz="4400" dirty="0"/>
              <a:t>Adjustments within the mediation process </a:t>
            </a:r>
            <a:endParaRPr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147A46-6C56-515A-B80D-D709D8703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78D5003-0D51-1F1B-DE00-E44C38C1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The Duty to make reasonable adjustments</a:t>
            </a:r>
          </a:p>
        </p:txBody>
      </p:sp>
    </p:spTree>
    <p:extLst>
      <p:ext uri="{BB962C8B-B14F-4D97-AF65-F5344CB8AC3E}">
        <p14:creationId xmlns:p14="http://schemas.microsoft.com/office/powerpoint/2010/main" val="40347099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7F8C-C7A8-908F-D8F9-2B99AD66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Our experiences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B5A44-9D72-F0C2-1F1B-CB9B74204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75" y="5577740"/>
            <a:ext cx="5069381" cy="8187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6F3752-990B-F001-DA55-6464847881DF}"/>
              </a:ext>
            </a:extLst>
          </p:cNvPr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z="2800" b="1" dirty="0"/>
              <a:t>What is your experience of adjustments made successfully in –</a:t>
            </a:r>
          </a:p>
          <a:p>
            <a:pPr lvl="0"/>
            <a:r>
              <a:rPr lang="en-GB" sz="28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The preparation phase?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The mediation itself?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Reaching a resolution?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800" dirty="0"/>
              <a:t>The workplace?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30348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Widescreen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2025-06-03T14:54:00Z</dcterms:created>
  <dcterms:modified xsi:type="dcterms:W3CDTF">2025-06-03T14:54:00Z</dcterms:modified>
</cp:coreProperties>
</file>